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0" r:id="rId1"/>
    <p:sldMasterId id="2147483653" r:id="rId2"/>
    <p:sldMasterId id="2147483656" r:id="rId3"/>
    <p:sldMasterId id="2147483658" r:id="rId4"/>
  </p:sldMasterIdLst>
  <p:notesMasterIdLst>
    <p:notesMasterId r:id="rId36"/>
  </p:notesMasterIdLst>
  <p:sldIdLst>
    <p:sldId id="417" r:id="rId5"/>
    <p:sldId id="413" r:id="rId6"/>
    <p:sldId id="330" r:id="rId7"/>
    <p:sldId id="360" r:id="rId8"/>
    <p:sldId id="268" r:id="rId9"/>
    <p:sldId id="361" r:id="rId10"/>
    <p:sldId id="371" r:id="rId11"/>
    <p:sldId id="453" r:id="rId12"/>
    <p:sldId id="298" r:id="rId13"/>
    <p:sldId id="363" r:id="rId14"/>
    <p:sldId id="452" r:id="rId15"/>
    <p:sldId id="449" r:id="rId16"/>
    <p:sldId id="438" r:id="rId17"/>
    <p:sldId id="450" r:id="rId18"/>
    <p:sldId id="364" r:id="rId19"/>
    <p:sldId id="373" r:id="rId20"/>
    <p:sldId id="442" r:id="rId21"/>
    <p:sldId id="446" r:id="rId22"/>
    <p:sldId id="385" r:id="rId23"/>
    <p:sldId id="444" r:id="rId24"/>
    <p:sldId id="447" r:id="rId25"/>
    <p:sldId id="365" r:id="rId26"/>
    <p:sldId id="451" r:id="rId27"/>
    <p:sldId id="429" r:id="rId28"/>
    <p:sldId id="388" r:id="rId29"/>
    <p:sldId id="432" r:id="rId30"/>
    <p:sldId id="389" r:id="rId31"/>
    <p:sldId id="392" r:id="rId32"/>
    <p:sldId id="433" r:id="rId33"/>
    <p:sldId id="436" r:id="rId34"/>
    <p:sldId id="435" r:id="rId35"/>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id="{1FC9408E-551B-1B42-BED9-8B37492482C9}">
          <p14:sldIdLst>
            <p14:sldId id="417"/>
          </p14:sldIdLst>
        </p14:section>
        <p14:section name="Agenda" id="{3D9D1CE7-C3F1-DF40-BA2A-9EC5F10040E6}">
          <p14:sldIdLst>
            <p14:sldId id="413"/>
          </p14:sldIdLst>
        </p14:section>
        <p14:section name="Attendees" id="{231A1B70-1F4A-BF45-9633-15ED266DC8FC}">
          <p14:sldIdLst>
            <p14:sldId id="330"/>
          </p14:sldIdLst>
        </p14:section>
        <p14:section name="Problem Statement" id="{74D4C82E-EC92-684A-BC4C-FB4FEC58D6CC}">
          <p14:sldIdLst>
            <p14:sldId id="360"/>
            <p14:sldId id="268"/>
          </p14:sldIdLst>
        </p14:section>
        <p14:section name="Personas" id="{20D83BCF-F0B8-F040-9DE7-F785CCBACD3E}">
          <p14:sldIdLst>
            <p14:sldId id="361"/>
            <p14:sldId id="371"/>
            <p14:sldId id="453"/>
            <p14:sldId id="298"/>
          </p14:sldIdLst>
        </p14:section>
        <p14:section name="Empathy Mapping" id="{707368DC-9AB7-5645-A531-291568DA8D93}">
          <p14:sldIdLst>
            <p14:sldId id="363"/>
            <p14:sldId id="452"/>
            <p14:sldId id="449"/>
            <p14:sldId id="438"/>
            <p14:sldId id="450"/>
          </p14:sldIdLst>
        </p14:section>
        <p14:section name="As-Is" id="{DC334B12-B263-A642-B3C4-B0B090CABEA2}">
          <p14:sldIdLst>
            <p14:sldId id="364"/>
            <p14:sldId id="373"/>
            <p14:sldId id="442"/>
          </p14:sldIdLst>
        </p14:section>
        <p14:section name="Pain Points &amp; Opportunities" id="{FE6F4406-5098-A149-942C-815E82F2BCC7}">
          <p14:sldIdLst>
            <p14:sldId id="446"/>
            <p14:sldId id="385"/>
            <p14:sldId id="444"/>
            <p14:sldId id="447"/>
          </p14:sldIdLst>
        </p14:section>
        <p14:section name="Big Ideas" id="{E6FA12F6-6E42-3A41-8B64-C9031BE5725E}">
          <p14:sldIdLst>
            <p14:sldId id="365"/>
            <p14:sldId id="451"/>
            <p14:sldId id="429"/>
          </p14:sldIdLst>
        </p14:section>
        <p14:section name="Prioritization" id="{1B0EA37E-772A-BD48-8D76-D3956C16EAF3}">
          <p14:sldIdLst>
            <p14:sldId id="388"/>
            <p14:sldId id="432"/>
            <p14:sldId id="389"/>
          </p14:sldIdLst>
        </p14:section>
        <p14:section name="Experience-Based Roadmapping" id="{50202CA0-B7BB-DA4C-9F73-C948A83D1C9D}">
          <p14:sldIdLst>
            <p14:sldId id="392"/>
            <p14:sldId id="433"/>
            <p14:sldId id="436"/>
          </p14:sldIdLst>
        </p14:section>
        <p14:section name="End" id="{DFC99BDD-2075-9E47-80E6-AB8A73356C53}">
          <p14:sldIdLst>
            <p14:sldId id="43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en Doyle" initials="LD"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4B84"/>
    <a:srgbClr val="002A5C"/>
    <a:srgbClr val="E2DBDB"/>
    <a:srgbClr val="F1F1F1"/>
    <a:srgbClr val="EDCC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40" autoAdjust="0"/>
    <p:restoredTop sz="79643"/>
  </p:normalViewPr>
  <p:slideViewPr>
    <p:cSldViewPr snapToGrid="0" snapToObjects="1">
      <p:cViewPr>
        <p:scale>
          <a:sx n="97" d="100"/>
          <a:sy n="97" d="100"/>
        </p:scale>
        <p:origin x="936" y="-464"/>
      </p:cViewPr>
      <p:guideLst/>
    </p:cSldViewPr>
  </p:slideViewPr>
  <p:outlineViewPr>
    <p:cViewPr>
      <p:scale>
        <a:sx n="33" d="100"/>
        <a:sy n="33" d="100"/>
      </p:scale>
      <p:origin x="0" y="0"/>
    </p:cViewPr>
  </p:outlineViewPr>
  <p:notesTextViewPr>
    <p:cViewPr>
      <p:scale>
        <a:sx n="40" d="100"/>
        <a:sy n="40" d="100"/>
      </p:scale>
      <p:origin x="0" y="0"/>
    </p:cViewPr>
  </p:notesTextViewPr>
  <p:sorterViewPr>
    <p:cViewPr>
      <p:scale>
        <a:sx n="66" d="100"/>
        <a:sy n="66" d="100"/>
      </p:scale>
      <p:origin x="0" y="0"/>
    </p:cViewPr>
  </p:sorterViewPr>
  <p:notesViewPr>
    <p:cSldViewPr snapToGrid="0" snapToObjects="1">
      <p:cViewPr varScale="1">
        <p:scale>
          <a:sx n="88" d="100"/>
          <a:sy n="88" d="100"/>
        </p:scale>
        <p:origin x="3872" y="192"/>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notesMaster" Target="notesMasters/notesMaster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commentAuthors" Target="commentAuthors.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 Id="rId44" Type="http://schemas.microsoft.com/office/2015/10/relationships/revisionInfo" Target="revisionInfo.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2.png>
</file>

<file path=ppt/media/image3.jp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4CB98C-4A22-0D40-BE41-9B4C24832BDC}" type="datetimeFigureOut">
              <a:rPr lang="en-US" smtClean="0"/>
              <a:t>1/26/18</a:t>
            </a:fld>
            <a:endParaRPr lang="en-US" dirty="0"/>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FC85DB-C7ED-474D-BAE6-9805BA1F1122}" type="slidenum">
              <a:rPr lang="en-US" smtClean="0"/>
              <a:t>‹#›</a:t>
            </a:fld>
            <a:endParaRPr lang="en-US" dirty="0"/>
          </a:p>
        </p:txBody>
      </p:sp>
    </p:spTree>
    <p:extLst>
      <p:ext uri="{BB962C8B-B14F-4D97-AF65-F5344CB8AC3E}">
        <p14:creationId xmlns:p14="http://schemas.microsoft.com/office/powerpoint/2010/main" val="2090644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1</a:t>
            </a:fld>
            <a:endParaRPr lang="en-US" dirty="0"/>
          </a:p>
        </p:txBody>
      </p:sp>
    </p:spTree>
    <p:extLst>
      <p:ext uri="{BB962C8B-B14F-4D97-AF65-F5344CB8AC3E}">
        <p14:creationId xmlns:p14="http://schemas.microsoft.com/office/powerpoint/2010/main" val="12338055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13</a:t>
            </a:fld>
            <a:endParaRPr lang="en-US" dirty="0"/>
          </a:p>
        </p:txBody>
      </p:sp>
    </p:spTree>
    <p:extLst>
      <p:ext uri="{BB962C8B-B14F-4D97-AF65-F5344CB8AC3E}">
        <p14:creationId xmlns:p14="http://schemas.microsoft.com/office/powerpoint/2010/main" val="3784356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16</a:t>
            </a:fld>
            <a:endParaRPr lang="en-US" dirty="0"/>
          </a:p>
        </p:txBody>
      </p:sp>
    </p:spTree>
    <p:extLst>
      <p:ext uri="{BB962C8B-B14F-4D97-AF65-F5344CB8AC3E}">
        <p14:creationId xmlns:p14="http://schemas.microsoft.com/office/powerpoint/2010/main" val="1126091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18</a:t>
            </a:fld>
            <a:endParaRPr lang="en-US" dirty="0"/>
          </a:p>
        </p:txBody>
      </p:sp>
    </p:spTree>
    <p:extLst>
      <p:ext uri="{BB962C8B-B14F-4D97-AF65-F5344CB8AC3E}">
        <p14:creationId xmlns:p14="http://schemas.microsoft.com/office/powerpoint/2010/main" val="15168847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20</a:t>
            </a:fld>
            <a:endParaRPr lang="en-US" dirty="0"/>
          </a:p>
        </p:txBody>
      </p:sp>
    </p:spTree>
    <p:extLst>
      <p:ext uri="{BB962C8B-B14F-4D97-AF65-F5344CB8AC3E}">
        <p14:creationId xmlns:p14="http://schemas.microsoft.com/office/powerpoint/2010/main" val="410182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21</a:t>
            </a:fld>
            <a:endParaRPr lang="en-US" dirty="0"/>
          </a:p>
        </p:txBody>
      </p:sp>
    </p:spTree>
    <p:extLst>
      <p:ext uri="{BB962C8B-B14F-4D97-AF65-F5344CB8AC3E}">
        <p14:creationId xmlns:p14="http://schemas.microsoft.com/office/powerpoint/2010/main" val="1762092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857552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27</a:t>
            </a:fld>
            <a:endParaRPr lang="en-US" dirty="0"/>
          </a:p>
        </p:txBody>
      </p:sp>
    </p:spTree>
    <p:extLst>
      <p:ext uri="{BB962C8B-B14F-4D97-AF65-F5344CB8AC3E}">
        <p14:creationId xmlns:p14="http://schemas.microsoft.com/office/powerpoint/2010/main" val="10755938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30</a:t>
            </a:fld>
            <a:endParaRPr lang="en-US" dirty="0"/>
          </a:p>
        </p:txBody>
      </p:sp>
    </p:spTree>
    <p:extLst>
      <p:ext uri="{BB962C8B-B14F-4D97-AF65-F5344CB8AC3E}">
        <p14:creationId xmlns:p14="http://schemas.microsoft.com/office/powerpoint/2010/main" val="1871803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2</a:t>
            </a:fld>
            <a:endParaRPr lang="en-US" dirty="0"/>
          </a:p>
        </p:txBody>
      </p:sp>
    </p:spTree>
    <p:extLst>
      <p:ext uri="{BB962C8B-B14F-4D97-AF65-F5344CB8AC3E}">
        <p14:creationId xmlns:p14="http://schemas.microsoft.com/office/powerpoint/2010/main" val="786205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3</a:t>
            </a:fld>
            <a:endParaRPr lang="en-US" dirty="0"/>
          </a:p>
        </p:txBody>
      </p:sp>
    </p:spTree>
    <p:extLst>
      <p:ext uri="{BB962C8B-B14F-4D97-AF65-F5344CB8AC3E}">
        <p14:creationId xmlns:p14="http://schemas.microsoft.com/office/powerpoint/2010/main" val="758059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5</a:t>
            </a:fld>
            <a:endParaRPr lang="en-US" dirty="0"/>
          </a:p>
        </p:txBody>
      </p:sp>
    </p:spTree>
    <p:extLst>
      <p:ext uri="{BB962C8B-B14F-4D97-AF65-F5344CB8AC3E}">
        <p14:creationId xmlns:p14="http://schemas.microsoft.com/office/powerpoint/2010/main" val="210761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6</a:t>
            </a:fld>
            <a:endParaRPr lang="en-US" dirty="0"/>
          </a:p>
        </p:txBody>
      </p:sp>
    </p:spTree>
    <p:extLst>
      <p:ext uri="{BB962C8B-B14F-4D97-AF65-F5344CB8AC3E}">
        <p14:creationId xmlns:p14="http://schemas.microsoft.com/office/powerpoint/2010/main" val="542236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7</a:t>
            </a:fld>
            <a:endParaRPr lang="en-US" dirty="0"/>
          </a:p>
        </p:txBody>
      </p:sp>
    </p:spTree>
    <p:extLst>
      <p:ext uri="{BB962C8B-B14F-4D97-AF65-F5344CB8AC3E}">
        <p14:creationId xmlns:p14="http://schemas.microsoft.com/office/powerpoint/2010/main" val="13088223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8</a:t>
            </a:fld>
            <a:endParaRPr lang="en-US" dirty="0"/>
          </a:p>
        </p:txBody>
      </p:sp>
    </p:spTree>
    <p:extLst>
      <p:ext uri="{BB962C8B-B14F-4D97-AF65-F5344CB8AC3E}">
        <p14:creationId xmlns:p14="http://schemas.microsoft.com/office/powerpoint/2010/main" val="16050702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9</a:t>
            </a:fld>
            <a:endParaRPr lang="en-US" dirty="0"/>
          </a:p>
        </p:txBody>
      </p:sp>
    </p:spTree>
    <p:extLst>
      <p:ext uri="{BB962C8B-B14F-4D97-AF65-F5344CB8AC3E}">
        <p14:creationId xmlns:p14="http://schemas.microsoft.com/office/powerpoint/2010/main" val="1188646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5FC85DB-C7ED-474D-BAE6-9805BA1F1122}" type="slidenum">
              <a:rPr lang="en-US" smtClean="0"/>
              <a:t>11</a:t>
            </a:fld>
            <a:endParaRPr lang="en-US" dirty="0"/>
          </a:p>
        </p:txBody>
      </p:sp>
    </p:spTree>
    <p:extLst>
      <p:ext uri="{BB962C8B-B14F-4D97-AF65-F5344CB8AC3E}">
        <p14:creationId xmlns:p14="http://schemas.microsoft.com/office/powerpoint/2010/main" val="313912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51922" y="6122983"/>
            <a:ext cx="3388619" cy="911427"/>
          </a:xfrm>
          <a:prstGeom prst="rect">
            <a:avLst/>
          </a:prstGeom>
        </p:spPr>
        <p:txBody>
          <a:bodyPr/>
          <a:lstStyle>
            <a:lvl1pPr algn="l">
              <a:defRPr>
                <a:solidFill>
                  <a:schemeClr val="accent6"/>
                </a:solidFill>
                <a:latin typeface="IBM Plex Sans" charset="0"/>
                <a:ea typeface="IBM Plex Sans" charset="0"/>
                <a:cs typeface="IBM Plex Sans" charset="0"/>
              </a:defRPr>
            </a:lvl1pPr>
          </a:lstStyle>
          <a:p>
            <a:r>
              <a:rPr lang="en-US" smtClean="0"/>
              <a:t>Click to edit Master title style</a:t>
            </a:r>
            <a:endParaRPr lang="en-US" dirty="0"/>
          </a:p>
        </p:txBody>
      </p:sp>
      <p:sp>
        <p:nvSpPr>
          <p:cNvPr id="4" name="Content Placeholder 3"/>
          <p:cNvSpPr>
            <a:spLocks noGrp="1"/>
          </p:cNvSpPr>
          <p:nvPr>
            <p:ph sz="quarter" idx="10" hasCustomPrompt="1"/>
          </p:nvPr>
        </p:nvSpPr>
        <p:spPr>
          <a:xfrm>
            <a:off x="548747" y="7167558"/>
            <a:ext cx="3392487" cy="1595437"/>
          </a:xfrm>
          <a:prstGeom prst="rect">
            <a:avLst/>
          </a:prstGeom>
        </p:spPr>
        <p:txBody>
          <a:bodyPr/>
          <a:lstStyle>
            <a:lvl1pPr marL="0" indent="0" algn="l">
              <a:buNone/>
              <a:defRPr sz="1500">
                <a:solidFill>
                  <a:schemeClr val="accent6"/>
                </a:solidFill>
                <a:latin typeface="IBM Plex Sans" charset="0"/>
                <a:ea typeface="IBM Plex Sans" charset="0"/>
                <a:cs typeface="IBM Plex Sans" charset="0"/>
              </a:defRPr>
            </a:lvl1pPr>
            <a:lvl2pPr marL="670575" indent="0">
              <a:buNone/>
              <a:defRPr sz="1300"/>
            </a:lvl2pPr>
            <a:lvl3pPr marL="1341150" indent="0">
              <a:buNone/>
              <a:defRPr sz="1300"/>
            </a:lvl3pPr>
            <a:lvl4pPr marL="2011725" indent="0">
              <a:buNone/>
              <a:defRPr sz="1300"/>
            </a:lvl4pPr>
            <a:lvl5pPr marL="2682301" indent="0">
              <a:buNone/>
              <a:defRPr sz="1300"/>
            </a:lvl5pPr>
          </a:lstStyle>
          <a:p>
            <a:pPr lvl="0"/>
            <a:r>
              <a:rPr lang="en-US" dirty="0"/>
              <a:t>Click to edit description</a:t>
            </a:r>
          </a:p>
        </p:txBody>
      </p:sp>
      <p:sp>
        <p:nvSpPr>
          <p:cNvPr id="5" name="Text Placeholder 4"/>
          <p:cNvSpPr>
            <a:spLocks noGrp="1"/>
          </p:cNvSpPr>
          <p:nvPr>
            <p:ph type="body" sz="quarter" idx="11" hasCustomPrompt="1"/>
          </p:nvPr>
        </p:nvSpPr>
        <p:spPr>
          <a:xfrm>
            <a:off x="548747" y="1255198"/>
            <a:ext cx="3391794" cy="4734637"/>
          </a:xfrm>
          <a:prstGeom prst="rect">
            <a:avLst/>
          </a:prstGeom>
        </p:spPr>
        <p:txBody>
          <a:bodyPr/>
          <a:lstStyle>
            <a:lvl1pPr marL="0" indent="0" algn="l">
              <a:buNone/>
              <a:defRPr sz="40000" b="0" i="0">
                <a:solidFill>
                  <a:schemeClr val="accent2"/>
                </a:solidFill>
                <a:latin typeface="IBM Plex Sans" charset="0"/>
                <a:ea typeface="IBM Plex Sans" charset="0"/>
                <a:cs typeface="IBM Plex Sans" charset="0"/>
              </a:defRPr>
            </a:lvl1pPr>
          </a:lstStyle>
          <a:p>
            <a:pPr lvl="0"/>
            <a:r>
              <a:rPr lang="en-US" dirty="0"/>
              <a:t>1</a:t>
            </a:r>
          </a:p>
        </p:txBody>
      </p:sp>
    </p:spTree>
    <p:extLst>
      <p:ext uri="{BB962C8B-B14F-4D97-AF65-F5344CB8AC3E}">
        <p14:creationId xmlns:p14="http://schemas.microsoft.com/office/powerpoint/2010/main" val="197856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534988" y="1679575"/>
            <a:ext cx="6697085" cy="7348538"/>
          </a:xfrm>
          <a:prstGeom prst="rect">
            <a:avLst/>
          </a:prstGeom>
        </p:spPr>
        <p:txBody>
          <a:bodyPr/>
          <a:lstStyle>
            <a:lvl1pPr>
              <a:defRPr sz="1100">
                <a:solidFill>
                  <a:schemeClr val="accent3">
                    <a:lumMod val="65000"/>
                    <a:lumOff val="35000"/>
                  </a:schemeClr>
                </a:solidFill>
                <a:latin typeface="IBM Plex Sans" charset="0"/>
                <a:ea typeface="IBM Plex Sans" charset="0"/>
                <a:cs typeface="IBM Plex Sans" charset="0"/>
              </a:defRPr>
            </a:lvl1pPr>
            <a:lvl2pPr>
              <a:defRPr sz="1100">
                <a:solidFill>
                  <a:schemeClr val="accent3">
                    <a:lumMod val="65000"/>
                    <a:lumOff val="35000"/>
                  </a:schemeClr>
                </a:solidFill>
                <a:latin typeface="IBM Plex Sans" charset="0"/>
                <a:ea typeface="IBM Plex Sans" charset="0"/>
                <a:cs typeface="IBM Plex Sans" charset="0"/>
              </a:defRPr>
            </a:lvl2pPr>
            <a:lvl3pPr>
              <a:defRPr sz="1100">
                <a:solidFill>
                  <a:schemeClr val="accent3">
                    <a:lumMod val="65000"/>
                    <a:lumOff val="35000"/>
                  </a:schemeClr>
                </a:solidFill>
                <a:latin typeface="IBM Plex Sans" charset="0"/>
                <a:ea typeface="IBM Plex Sans" charset="0"/>
                <a:cs typeface="IBM Plex Sans" charset="0"/>
              </a:defRPr>
            </a:lvl3pPr>
          </a:lstStyle>
          <a:p>
            <a:pPr lvl="0"/>
            <a:r>
              <a:rPr lang="en-US" dirty="0"/>
              <a:t>Click to edit Master text styles</a:t>
            </a:r>
          </a:p>
          <a:p>
            <a:pPr lvl="1"/>
            <a:r>
              <a:rPr lang="en-US" dirty="0"/>
              <a:t>Second level</a:t>
            </a:r>
          </a:p>
          <a:p>
            <a:pPr lvl="2"/>
            <a:r>
              <a:rPr lang="en-US" dirty="0"/>
              <a:t>Third level</a:t>
            </a:r>
          </a:p>
        </p:txBody>
      </p:sp>
      <p:sp>
        <p:nvSpPr>
          <p:cNvPr id="9" name="Text Placeholder 10"/>
          <p:cNvSpPr>
            <a:spLocks noGrp="1"/>
          </p:cNvSpPr>
          <p:nvPr>
            <p:ph type="body" sz="quarter" idx="13" hasCustomPrompt="1"/>
          </p:nvPr>
        </p:nvSpPr>
        <p:spPr>
          <a:xfrm>
            <a:off x="531813" y="498475"/>
            <a:ext cx="6500753" cy="947940"/>
          </a:xfrm>
          <a:prstGeom prst="rect">
            <a:avLst/>
          </a:prstGeom>
          <a:noFill/>
        </p:spPr>
        <p:txBody>
          <a:bodyPr/>
          <a:lstStyle>
            <a:lvl1pPr marL="0" indent="0">
              <a:buNone/>
              <a:defRPr sz="3000">
                <a:solidFill>
                  <a:schemeClr val="accent3">
                    <a:lumMod val="85000"/>
                    <a:lumOff val="15000"/>
                  </a:schemeClr>
                </a:solidFill>
                <a:latin typeface="IBM Plex Sans" charset="0"/>
                <a:ea typeface="IBM Plex Sans" charset="0"/>
                <a:cs typeface="IBM Plex Sans" charset="0"/>
              </a:defRPr>
            </a:lvl1pPr>
          </a:lstStyle>
          <a:p>
            <a:pPr lvl="0"/>
            <a:r>
              <a:rPr lang="en-US" dirty="0"/>
              <a:t>Click to edit Master title style</a:t>
            </a:r>
          </a:p>
        </p:txBody>
      </p:sp>
      <p:sp>
        <p:nvSpPr>
          <p:cNvPr id="10"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latin typeface="IBM Plex Sans" charset="0"/>
                <a:ea typeface="IBM Plex Sans" charset="0"/>
                <a:cs typeface="IBM Plex Sans" charset="0"/>
              </a:defRPr>
            </a:lvl1pPr>
          </a:lstStyle>
          <a:p>
            <a:r>
              <a:rPr lang="en-US" dirty="0"/>
              <a:t>FBI FIT | IBM Design Thinking Workshop</a:t>
            </a: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00993" y="2347161"/>
            <a:ext cx="3022859" cy="412663"/>
          </a:xfrm>
          <a:prstGeom prst="rect">
            <a:avLst/>
          </a:prstGeom>
        </p:spPr>
        <p:txBody>
          <a:bodyPr/>
          <a:lstStyle>
            <a:lvl1pPr>
              <a:defRPr sz="1100" b="1">
                <a:solidFill>
                  <a:srgbClr val="002A5C"/>
                </a:solidFill>
                <a:latin typeface="IBM Plex Sans" charset="0"/>
                <a:ea typeface="IBM Plex Sans" charset="0"/>
                <a:cs typeface="IBM Plex Sans" charset="0"/>
              </a:defRPr>
            </a:lvl1pPr>
          </a:lstStyle>
          <a:p>
            <a:r>
              <a:rPr lang="en-US" dirty="0"/>
              <a:t>Click to edit Master title style</a:t>
            </a:r>
          </a:p>
        </p:txBody>
      </p:sp>
      <p:sp>
        <p:nvSpPr>
          <p:cNvPr id="5" name="Content Placeholder 4"/>
          <p:cNvSpPr>
            <a:spLocks noGrp="1"/>
          </p:cNvSpPr>
          <p:nvPr>
            <p:ph sz="quarter" idx="10"/>
          </p:nvPr>
        </p:nvSpPr>
        <p:spPr>
          <a:xfrm>
            <a:off x="800994" y="2759075"/>
            <a:ext cx="3022859" cy="6235037"/>
          </a:xfrm>
          <a:prstGeom prst="rect">
            <a:avLst/>
          </a:prstGeom>
        </p:spPr>
        <p:txBody>
          <a:bodyPr/>
          <a:lstStyle>
            <a:lvl1pPr marL="0" indent="0">
              <a:lnSpc>
                <a:spcPct val="100000"/>
              </a:lnSpc>
              <a:buNone/>
              <a:defRPr sz="1100">
                <a:solidFill>
                  <a:schemeClr val="accent3">
                    <a:lumMod val="65000"/>
                    <a:lumOff val="35000"/>
                  </a:schemeClr>
                </a:solidFill>
                <a:latin typeface="IBM Plex Sans" charset="0"/>
                <a:ea typeface="IBM Plex Sans" charset="0"/>
                <a:cs typeface="IBM Plex Sans" charset="0"/>
              </a:defRPr>
            </a:lvl1pPr>
            <a:lvl2pPr marL="670575" indent="0">
              <a:lnSpc>
                <a:spcPct val="100000"/>
              </a:lnSpc>
              <a:buNone/>
              <a:defRPr sz="1300">
                <a:solidFill>
                  <a:schemeClr val="tx1"/>
                </a:solidFill>
                <a:latin typeface="Arial" charset="0"/>
                <a:ea typeface="Arial" charset="0"/>
                <a:cs typeface="Arial" charset="0"/>
              </a:defRPr>
            </a:lvl2pPr>
            <a:lvl3pPr marL="1341150" indent="0">
              <a:lnSpc>
                <a:spcPct val="100000"/>
              </a:lnSpc>
              <a:buNone/>
              <a:defRPr sz="1300">
                <a:solidFill>
                  <a:schemeClr val="tx1"/>
                </a:solidFill>
                <a:latin typeface="Arial" charset="0"/>
                <a:ea typeface="Arial" charset="0"/>
                <a:cs typeface="Arial" charset="0"/>
              </a:defRPr>
            </a:lvl3pPr>
          </a:lstStyle>
          <a:p>
            <a:pPr lvl="0"/>
            <a:r>
              <a:rPr lang="en-US" dirty="0"/>
              <a:t>Click to edit Master text style</a:t>
            </a:r>
          </a:p>
        </p:txBody>
      </p:sp>
      <p:sp>
        <p:nvSpPr>
          <p:cNvPr id="6" name="Content Placeholder 4"/>
          <p:cNvSpPr>
            <a:spLocks noGrp="1"/>
          </p:cNvSpPr>
          <p:nvPr>
            <p:ph sz="quarter" idx="11"/>
          </p:nvPr>
        </p:nvSpPr>
        <p:spPr>
          <a:xfrm>
            <a:off x="4009707" y="2759075"/>
            <a:ext cx="3022859" cy="6235037"/>
          </a:xfrm>
          <a:prstGeom prst="rect">
            <a:avLst/>
          </a:prstGeom>
        </p:spPr>
        <p:txBody>
          <a:bodyPr/>
          <a:lstStyle>
            <a:lvl1pPr marL="0" indent="0">
              <a:lnSpc>
                <a:spcPct val="100000"/>
              </a:lnSpc>
              <a:buNone/>
              <a:defRPr sz="1100">
                <a:solidFill>
                  <a:schemeClr val="accent3">
                    <a:lumMod val="65000"/>
                    <a:lumOff val="35000"/>
                  </a:schemeClr>
                </a:solidFill>
                <a:latin typeface="IBM Plex Sans" charset="0"/>
                <a:ea typeface="IBM Plex Sans" charset="0"/>
                <a:cs typeface="IBM Plex Sans" charset="0"/>
              </a:defRPr>
            </a:lvl1pPr>
            <a:lvl2pPr marL="670575" indent="0">
              <a:lnSpc>
                <a:spcPct val="100000"/>
              </a:lnSpc>
              <a:buNone/>
              <a:defRPr sz="1300">
                <a:solidFill>
                  <a:schemeClr val="tx1"/>
                </a:solidFill>
                <a:latin typeface="Arial" charset="0"/>
                <a:ea typeface="Arial" charset="0"/>
                <a:cs typeface="Arial" charset="0"/>
              </a:defRPr>
            </a:lvl2pPr>
            <a:lvl3pPr marL="1341150" indent="0">
              <a:lnSpc>
                <a:spcPct val="100000"/>
              </a:lnSpc>
              <a:buNone/>
              <a:defRPr sz="1300">
                <a:solidFill>
                  <a:schemeClr val="tx1"/>
                </a:solidFill>
                <a:latin typeface="Arial" charset="0"/>
                <a:ea typeface="Arial" charset="0"/>
                <a:cs typeface="Arial" charset="0"/>
              </a:defRPr>
            </a:lvl3pPr>
          </a:lstStyle>
          <a:p>
            <a:pPr lvl="0"/>
            <a:r>
              <a:rPr lang="en-US" dirty="0"/>
              <a:t>Click to edit Master text style</a:t>
            </a:r>
          </a:p>
        </p:txBody>
      </p:sp>
      <p:sp>
        <p:nvSpPr>
          <p:cNvPr id="8" name="Text Placeholder 7"/>
          <p:cNvSpPr>
            <a:spLocks noGrp="1"/>
          </p:cNvSpPr>
          <p:nvPr>
            <p:ph type="body" sz="quarter" idx="12" hasCustomPrompt="1"/>
          </p:nvPr>
        </p:nvSpPr>
        <p:spPr>
          <a:xfrm>
            <a:off x="4010025" y="2347913"/>
            <a:ext cx="3022600" cy="411162"/>
          </a:xfrm>
          <a:prstGeom prst="rect">
            <a:avLst/>
          </a:prstGeom>
        </p:spPr>
        <p:txBody>
          <a:bodyPr/>
          <a:lstStyle>
            <a:lvl1pPr marL="0" indent="0">
              <a:buNone/>
              <a:defRPr sz="1100" b="1" baseline="0">
                <a:solidFill>
                  <a:srgbClr val="002A5C"/>
                </a:solidFill>
                <a:latin typeface="IBM Plex Sans" charset="0"/>
                <a:ea typeface="IBM Plex Sans" charset="0"/>
                <a:cs typeface="IBM Plex Sans" charset="0"/>
              </a:defRPr>
            </a:lvl1pPr>
          </a:lstStyle>
          <a:p>
            <a:pPr lvl="0"/>
            <a:r>
              <a:rPr lang="en-US" dirty="0"/>
              <a:t>Click to edit Master title style</a:t>
            </a:r>
          </a:p>
        </p:txBody>
      </p:sp>
      <p:sp>
        <p:nvSpPr>
          <p:cNvPr id="11" name="Text Placeholder 10"/>
          <p:cNvSpPr>
            <a:spLocks noGrp="1"/>
          </p:cNvSpPr>
          <p:nvPr>
            <p:ph type="body" sz="quarter" idx="13" hasCustomPrompt="1"/>
          </p:nvPr>
        </p:nvSpPr>
        <p:spPr>
          <a:xfrm>
            <a:off x="531813" y="498475"/>
            <a:ext cx="6500753" cy="947940"/>
          </a:xfrm>
          <a:prstGeom prst="rect">
            <a:avLst/>
          </a:prstGeom>
          <a:noFill/>
        </p:spPr>
        <p:txBody>
          <a:bodyPr/>
          <a:lstStyle>
            <a:lvl1pPr marL="0" indent="0">
              <a:buNone/>
              <a:defRPr sz="3000">
                <a:solidFill>
                  <a:schemeClr val="accent3">
                    <a:lumMod val="85000"/>
                    <a:lumOff val="15000"/>
                  </a:schemeClr>
                </a:solidFill>
                <a:latin typeface="IBM Plex Sans" charset="0"/>
                <a:ea typeface="IBM Plex Sans" charset="0"/>
                <a:cs typeface="IBM Plex Sans" charset="0"/>
              </a:defRPr>
            </a:lvl1pPr>
          </a:lstStyle>
          <a:p>
            <a:pPr lvl="0"/>
            <a:r>
              <a:rPr lang="en-US" dirty="0"/>
              <a:t>Click to edit Master title style</a:t>
            </a:r>
          </a:p>
        </p:txBody>
      </p:sp>
      <p:sp>
        <p:nvSpPr>
          <p:cNvPr id="10"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defRPr>
            </a:lvl1pPr>
          </a:lstStyle>
          <a:p>
            <a:r>
              <a:rPr lang="en-US" dirty="0"/>
              <a:t>FBI FIT | IBM Design Thinking Workshop</a:t>
            </a: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Content Placeholder 3"/>
          <p:cNvSpPr>
            <a:spLocks noGrp="1"/>
          </p:cNvSpPr>
          <p:nvPr>
            <p:ph sz="quarter" idx="10" hasCustomPrompt="1"/>
          </p:nvPr>
        </p:nvSpPr>
        <p:spPr>
          <a:xfrm>
            <a:off x="534988" y="1844675"/>
            <a:ext cx="6697085" cy="7332663"/>
          </a:xfrm>
          <a:prstGeom prst="rect">
            <a:avLst/>
          </a:prstGeom>
        </p:spPr>
        <p:txBody>
          <a:bodyPr anchor="ctr"/>
          <a:lstStyle>
            <a:lvl1pPr marL="0" indent="0" algn="ctr">
              <a:buNone/>
              <a:defRPr baseline="0">
                <a:solidFill>
                  <a:schemeClr val="accent3">
                    <a:lumMod val="65000"/>
                    <a:lumOff val="35000"/>
                  </a:schemeClr>
                </a:solidFill>
                <a:latin typeface="IBM Plex Sans" charset="0"/>
                <a:ea typeface="IBM Plex Sans" charset="0"/>
                <a:cs typeface="IBM Plex Sans" charset="0"/>
              </a:defRPr>
            </a:lvl1pPr>
          </a:lstStyle>
          <a:p>
            <a:pPr lvl="0"/>
            <a:r>
              <a:rPr lang="en-US" dirty="0"/>
              <a:t>Place Image Here</a:t>
            </a:r>
          </a:p>
        </p:txBody>
      </p:sp>
      <p:sp>
        <p:nvSpPr>
          <p:cNvPr id="7" name="Text Placeholder 10"/>
          <p:cNvSpPr>
            <a:spLocks noGrp="1"/>
          </p:cNvSpPr>
          <p:nvPr>
            <p:ph type="body" sz="quarter" idx="13" hasCustomPrompt="1"/>
          </p:nvPr>
        </p:nvSpPr>
        <p:spPr>
          <a:xfrm>
            <a:off x="531813" y="498475"/>
            <a:ext cx="6500753" cy="947940"/>
          </a:xfrm>
          <a:prstGeom prst="rect">
            <a:avLst/>
          </a:prstGeom>
          <a:noFill/>
        </p:spPr>
        <p:txBody>
          <a:bodyPr/>
          <a:lstStyle>
            <a:lvl1pPr marL="0" indent="0">
              <a:buNone/>
              <a:defRPr sz="3000">
                <a:solidFill>
                  <a:schemeClr val="accent3">
                    <a:lumMod val="85000"/>
                    <a:lumOff val="15000"/>
                  </a:schemeClr>
                </a:solidFill>
                <a:latin typeface="IBM Plex Sans" charset="0"/>
                <a:ea typeface="IBM Plex Sans" charset="0"/>
                <a:cs typeface="IBM Plex Sans" charset="0"/>
              </a:defRPr>
            </a:lvl1pPr>
          </a:lstStyle>
          <a:p>
            <a:pPr lvl="0"/>
            <a:r>
              <a:rPr lang="en-US" dirty="0"/>
              <a:t>Click to edit Master title style</a:t>
            </a:r>
          </a:p>
        </p:txBody>
      </p:sp>
      <p:sp>
        <p:nvSpPr>
          <p:cNvPr id="8"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defRPr>
            </a:lvl1pPr>
          </a:lstStyle>
          <a:p>
            <a:r>
              <a:rPr lang="en-US" dirty="0"/>
              <a:t>FBI FIT | IBM Design Thinking Workshop</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Content Placeholder 3"/>
          <p:cNvSpPr>
            <a:spLocks noGrp="1"/>
          </p:cNvSpPr>
          <p:nvPr>
            <p:ph sz="quarter" idx="10" hasCustomPrompt="1"/>
          </p:nvPr>
        </p:nvSpPr>
        <p:spPr>
          <a:xfrm>
            <a:off x="534988" y="1844675"/>
            <a:ext cx="6697085" cy="7332663"/>
          </a:xfrm>
          <a:prstGeom prst="rect">
            <a:avLst/>
          </a:prstGeom>
        </p:spPr>
        <p:txBody>
          <a:bodyPr anchor="ctr"/>
          <a:lstStyle>
            <a:lvl1pPr marL="0" indent="0" algn="ctr">
              <a:buNone/>
              <a:defRPr baseline="0">
                <a:solidFill>
                  <a:schemeClr val="accent3">
                    <a:lumMod val="65000"/>
                    <a:lumOff val="35000"/>
                  </a:schemeClr>
                </a:solidFill>
                <a:latin typeface="IBM Plex Sans" charset="0"/>
                <a:ea typeface="IBM Plex Sans" charset="0"/>
                <a:cs typeface="IBM Plex Sans" charset="0"/>
              </a:defRPr>
            </a:lvl1pPr>
          </a:lstStyle>
          <a:p>
            <a:pPr lvl="0"/>
            <a:r>
              <a:rPr lang="en-US" dirty="0"/>
              <a:t>Place Image Here</a:t>
            </a:r>
          </a:p>
        </p:txBody>
      </p:sp>
      <p:sp>
        <p:nvSpPr>
          <p:cNvPr id="7" name="Text Placeholder 10"/>
          <p:cNvSpPr>
            <a:spLocks noGrp="1"/>
          </p:cNvSpPr>
          <p:nvPr>
            <p:ph type="body" sz="quarter" idx="13" hasCustomPrompt="1"/>
          </p:nvPr>
        </p:nvSpPr>
        <p:spPr>
          <a:xfrm>
            <a:off x="531813" y="498475"/>
            <a:ext cx="6500753" cy="947940"/>
          </a:xfrm>
          <a:prstGeom prst="rect">
            <a:avLst/>
          </a:prstGeom>
          <a:noFill/>
        </p:spPr>
        <p:txBody>
          <a:bodyPr/>
          <a:lstStyle>
            <a:lvl1pPr marL="0" indent="0">
              <a:buNone/>
              <a:defRPr sz="3000">
                <a:solidFill>
                  <a:schemeClr val="accent3">
                    <a:lumMod val="85000"/>
                    <a:lumOff val="15000"/>
                  </a:schemeClr>
                </a:solidFill>
                <a:latin typeface="IBM Plex Sans" charset="0"/>
                <a:ea typeface="IBM Plex Sans" charset="0"/>
                <a:cs typeface="IBM Plex Sans" charset="0"/>
              </a:defRPr>
            </a:lvl1pPr>
          </a:lstStyle>
          <a:p>
            <a:pPr lvl="0"/>
            <a:r>
              <a:rPr lang="en-US" dirty="0"/>
              <a:t>Click to edit Master title style</a:t>
            </a:r>
          </a:p>
        </p:txBody>
      </p:sp>
      <p:sp>
        <p:nvSpPr>
          <p:cNvPr id="8"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defRPr>
            </a:lvl1pPr>
          </a:lstStyle>
          <a:p>
            <a:r>
              <a:rPr lang="en-US" dirty="0"/>
              <a:t>FBI | IBM Design Thinking Workshop</a:t>
            </a:r>
          </a:p>
        </p:txBody>
      </p:sp>
    </p:spTree>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2A5C"/>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561736"/>
      </p:ext>
    </p:extLst>
  </p:cSld>
  <p:clrMap bg1="lt1" tx1="dk1" bg2="lt2" tx2="dk2" accent1="accent1" accent2="accent2" accent3="accent3" accent4="accent4" accent5="accent5" accent6="accent6" hlink="hlink" folHlink="folHlink"/>
  <p:sldLayoutIdLst>
    <p:sldLayoutId id="2147483652" r:id="rId1"/>
  </p:sldLayoutIdLst>
  <p:hf sldNum="0" hdr="0" dt="0"/>
  <p:txStyles>
    <p:titleStyle>
      <a:lvl1pPr algn="l" defTabSz="134115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2" name="Rectangle 1"/>
          <p:cNvSpPr/>
          <p:nvPr userDrawn="1"/>
        </p:nvSpPr>
        <p:spPr>
          <a:xfrm>
            <a:off x="0" y="9676015"/>
            <a:ext cx="7772400" cy="38238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latin typeface="IBM Plex Sans" charset="0"/>
                <a:ea typeface="IBM Plex Sans" charset="0"/>
                <a:cs typeface="IBM Plex Sans" charset="0"/>
              </a:defRPr>
            </a:lvl1pPr>
          </a:lstStyle>
          <a:p>
            <a:r>
              <a:rPr lang="en-US" dirty="0"/>
              <a:t>FBI FIT | IBM Design Thinking Workshop</a:t>
            </a:r>
          </a:p>
        </p:txBody>
      </p:sp>
    </p:spTree>
    <p:extLst>
      <p:ext uri="{BB962C8B-B14F-4D97-AF65-F5344CB8AC3E}">
        <p14:creationId xmlns:p14="http://schemas.microsoft.com/office/powerpoint/2010/main" val="112085760"/>
      </p:ext>
    </p:extLst>
  </p:cSld>
  <p:clrMap bg1="lt1" tx1="dk1" bg2="lt2" tx2="dk2" accent1="accent1" accent2="accent2" accent3="accent3" accent4="accent4" accent5="accent5" accent6="accent6" hlink="hlink" folHlink="folHlink"/>
  <p:sldLayoutIdLst>
    <p:sldLayoutId id="2147483654" r:id="rId1"/>
    <p:sldLayoutId id="2147483655" r:id="rId2"/>
  </p:sldLayoutIdLst>
  <p:hf sldNum="0" hdr="0" dt="0"/>
  <p:txStyles>
    <p:titleStyle>
      <a:lvl1pPr algn="l" defTabSz="134115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2" name="Rectangle 1"/>
          <p:cNvSpPr/>
          <p:nvPr userDrawn="1"/>
        </p:nvSpPr>
        <p:spPr>
          <a:xfrm>
            <a:off x="0" y="9676015"/>
            <a:ext cx="7772400" cy="38238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5"/>
          <p:cNvSpPr>
            <a:spLocks noGrp="1"/>
          </p:cNvSpPr>
          <p:nvPr>
            <p:ph type="ftr" sz="quarter" idx="3"/>
          </p:nvPr>
        </p:nvSpPr>
        <p:spPr>
          <a:xfrm>
            <a:off x="209677" y="9676015"/>
            <a:ext cx="2622550" cy="382385"/>
          </a:xfrm>
          <a:prstGeom prst="rect">
            <a:avLst/>
          </a:prstGeom>
        </p:spPr>
        <p:txBody>
          <a:bodyPr vert="horz" lIns="91440" tIns="45720" rIns="91440" bIns="45720" rtlCol="0" anchor="ctr"/>
          <a:lstStyle>
            <a:lvl1pPr algn="ctr">
              <a:defRPr sz="1000">
                <a:solidFill>
                  <a:schemeClr val="accent6">
                    <a:lumMod val="50000"/>
                  </a:schemeClr>
                </a:solidFill>
                <a:latin typeface="IBM Plex Sans" charset="0"/>
                <a:ea typeface="IBM Plex Sans" charset="0"/>
                <a:cs typeface="IBM Plex Sans" charset="0"/>
              </a:defRPr>
            </a:lvl1pPr>
          </a:lstStyle>
          <a:p>
            <a:r>
              <a:rPr lang="en-US" dirty="0"/>
              <a:t>FBI FIT | IBM Design Thinking Workshop</a:t>
            </a:r>
          </a:p>
        </p:txBody>
      </p:sp>
    </p:spTree>
    <p:extLst>
      <p:ext uri="{BB962C8B-B14F-4D97-AF65-F5344CB8AC3E}">
        <p14:creationId xmlns:p14="http://schemas.microsoft.com/office/powerpoint/2010/main" val="1703718884"/>
      </p:ext>
    </p:extLst>
  </p:cSld>
  <p:clrMap bg1="lt1" tx1="dk1" bg2="lt2" tx2="dk2" accent1="accent1" accent2="accent2" accent3="accent3" accent4="accent4" accent5="accent5" accent6="accent6" hlink="hlink" folHlink="folHlink"/>
  <p:sldLayoutIdLst>
    <p:sldLayoutId id="2147483657" r:id="rId1"/>
  </p:sldLayoutIdLst>
  <p:hf sldNum="0" hdr="0" dt="0"/>
  <p:txStyles>
    <p:titleStyle>
      <a:lvl1pPr algn="l" defTabSz="134115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0121910"/>
      </p:ext>
    </p:extLst>
  </p:cSld>
  <p:clrMap bg1="lt1" tx1="dk1" bg2="lt2" tx2="dk2" accent1="accent1" accent2="accent2" accent3="accent3" accent4="accent4" accent5="accent5" accent6="accent6" hlink="hlink" folHlink="folHlink"/>
  <p:sldLayoutIdLst>
    <p:sldLayoutId id="2147483659" r:id="rId1"/>
  </p:sldLayoutIdLst>
  <p:hf sldNum="0" hdr="0" dt="0"/>
  <p:txStyles>
    <p:titleStyle>
      <a:lvl1pPr algn="l" defTabSz="134115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4" Type="http://schemas.microsoft.com/office/2007/relationships/hdphoto" Target="../media/hdphoto3.wdp"/><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4" Type="http://schemas.microsoft.com/office/2007/relationships/hdphoto" Target="../media/hdphoto4.wdp"/><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 Id="rId3"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e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microsoft.com/office/2007/relationships/hdphoto" Target="../media/hdphoto6.wdp"/><Relationship Id="rId4" Type="http://schemas.openxmlformats.org/officeDocument/2006/relationships/image" Target="../media/image16.jpeg"/><Relationship Id="rId5" Type="http://schemas.microsoft.com/office/2007/relationships/hdphoto" Target="../media/hdphoto7.wdp"/><Relationship Id="rId6" Type="http://schemas.openxmlformats.org/officeDocument/2006/relationships/image" Target="../media/image17.jpeg"/><Relationship Id="rId7" Type="http://schemas.microsoft.com/office/2007/relationships/hdphoto" Target="../media/hdphoto8.wdp"/><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jpg"/><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4"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921" y="7660809"/>
            <a:ext cx="4866745" cy="622516"/>
          </a:xfrm>
        </p:spPr>
        <p:txBody>
          <a:bodyPr/>
          <a:lstStyle/>
          <a:p>
            <a:r>
              <a:rPr lang="en-US" dirty="0" smtClean="0"/>
              <a:t>City of Seat Pleasant </a:t>
            </a:r>
            <a:r>
              <a:rPr lang="en-US" dirty="0"/>
              <a:t>| IBM Design Thinking Workshop</a:t>
            </a:r>
          </a:p>
        </p:txBody>
      </p:sp>
      <p:sp>
        <p:nvSpPr>
          <p:cNvPr id="3" name="Content Placeholder 2"/>
          <p:cNvSpPr>
            <a:spLocks noGrp="1"/>
          </p:cNvSpPr>
          <p:nvPr>
            <p:ph sz="quarter" idx="10"/>
          </p:nvPr>
        </p:nvSpPr>
        <p:spPr>
          <a:xfrm>
            <a:off x="548747" y="8680647"/>
            <a:ext cx="3392487" cy="1089705"/>
          </a:xfrm>
        </p:spPr>
        <p:txBody>
          <a:bodyPr/>
          <a:lstStyle/>
          <a:p>
            <a:r>
              <a:rPr lang="en-US" dirty="0" smtClean="0"/>
              <a:t>January 23, 2018</a:t>
            </a:r>
            <a:r>
              <a:rPr lang="en-US" dirty="0"/>
              <a:t/>
            </a:r>
            <a:br>
              <a:rPr lang="en-US" dirty="0"/>
            </a:br>
            <a:r>
              <a:rPr lang="en-US" dirty="0"/>
              <a:t>IBM Studios, Washington, DC</a:t>
            </a:r>
            <a:br>
              <a:rPr lang="en-US" dirty="0"/>
            </a:br>
            <a:r>
              <a:rPr lang="en-US" dirty="0"/>
              <a:t>WeWork White House </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1870" y="612267"/>
            <a:ext cx="2971433" cy="356572"/>
          </a:xfrm>
          <a:prstGeom prst="rect">
            <a:avLst/>
          </a:prstGeom>
        </p:spPr>
      </p:pic>
      <p:pic>
        <p:nvPicPr>
          <p:cNvPr id="9" name="Picture 2" descr="lick to Home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747" y="359651"/>
            <a:ext cx="1433746" cy="12183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t="17528"/>
          <a:stretch/>
        </p:blipFill>
        <p:spPr>
          <a:xfrm>
            <a:off x="688857" y="2006214"/>
            <a:ext cx="6396206" cy="5361791"/>
          </a:xfrm>
          <a:prstGeom prst="rect">
            <a:avLst/>
          </a:prstGeom>
        </p:spPr>
      </p:pic>
    </p:spTree>
    <p:extLst>
      <p:ext uri="{BB962C8B-B14F-4D97-AF65-F5344CB8AC3E}">
        <p14:creationId xmlns:p14="http://schemas.microsoft.com/office/powerpoint/2010/main" val="1032594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Empathy Mapping</a:t>
            </a:r>
          </a:p>
        </p:txBody>
      </p:sp>
      <p:sp>
        <p:nvSpPr>
          <p:cNvPr id="3" name="Content Placeholder 2"/>
          <p:cNvSpPr>
            <a:spLocks noGrp="1"/>
          </p:cNvSpPr>
          <p:nvPr>
            <p:ph sz="quarter" idx="10"/>
          </p:nvPr>
        </p:nvSpPr>
        <p:spPr>
          <a:xfrm>
            <a:off x="548747" y="6745518"/>
            <a:ext cx="3392487" cy="1595437"/>
          </a:xfrm>
        </p:spPr>
        <p:txBody>
          <a:bodyPr/>
          <a:lstStyle/>
          <a:p>
            <a:r>
              <a:rPr lang="en-US" dirty="0"/>
              <a:t>Empathy maps help to rapidly put your team in the user’s shoes and align on pain points and gains–whether at the beginning of the project or mid-stream when you need to re-focus on your user.</a:t>
            </a:r>
          </a:p>
          <a:p>
            <a:endParaRPr lang="en-US" dirty="0"/>
          </a:p>
        </p:txBody>
      </p:sp>
      <p:sp>
        <p:nvSpPr>
          <p:cNvPr id="4" name="Text Placeholder 3"/>
          <p:cNvSpPr>
            <a:spLocks noGrp="1"/>
          </p:cNvSpPr>
          <p:nvPr>
            <p:ph type="body" sz="quarter" idx="11"/>
          </p:nvPr>
        </p:nvSpPr>
        <p:spPr>
          <a:xfrm>
            <a:off x="271787" y="1255198"/>
            <a:ext cx="3391794" cy="4734637"/>
          </a:xfrm>
        </p:spPr>
        <p:txBody>
          <a:bodyPr/>
          <a:lstStyle/>
          <a:p>
            <a:r>
              <a:rPr lang="en-US" dirty="0"/>
              <a:t>3</a:t>
            </a:r>
          </a:p>
        </p:txBody>
      </p:sp>
    </p:spTree>
    <p:extLst>
      <p:ext uri="{BB962C8B-B14F-4D97-AF65-F5344CB8AC3E}">
        <p14:creationId xmlns:p14="http://schemas.microsoft.com/office/powerpoint/2010/main" val="54416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p:cNvSpPr>
            <a:spLocks noGrp="1"/>
          </p:cNvSpPr>
          <p:nvPr>
            <p:ph type="body" sz="quarter" idx="13"/>
          </p:nvPr>
        </p:nvSpPr>
        <p:spPr>
          <a:xfrm>
            <a:off x="531813" y="498475"/>
            <a:ext cx="6500753" cy="947940"/>
          </a:xfrm>
        </p:spPr>
        <p:txBody>
          <a:bodyPr/>
          <a:lstStyle/>
          <a:p>
            <a:r>
              <a:rPr lang="en-US" dirty="0"/>
              <a:t>Empathy Map: </a:t>
            </a:r>
            <a:br>
              <a:rPr lang="en-US" dirty="0"/>
            </a:br>
            <a:r>
              <a:rPr lang="en-US" dirty="0"/>
              <a:t>Wilma Johnson, Councilmember </a:t>
            </a:r>
          </a:p>
          <a:p>
            <a:r>
              <a:rPr lang="en-US" sz="1100" dirty="0" smtClean="0"/>
              <a:t>Transcribed on the next page</a:t>
            </a:r>
            <a:endParaRPr lang="en-US" dirty="0"/>
          </a:p>
        </p:txBody>
      </p:sp>
      <p:sp>
        <p:nvSpPr>
          <p:cNvPr id="7"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9</a:t>
            </a:r>
          </a:p>
        </p:txBody>
      </p:sp>
      <p:sp>
        <p:nvSpPr>
          <p:cNvPr id="6"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3" name="Picture 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t="14380" b="7670"/>
          <a:stretch/>
        </p:blipFill>
        <p:spPr>
          <a:xfrm>
            <a:off x="531813" y="1916918"/>
            <a:ext cx="6774920" cy="7041345"/>
          </a:xfrm>
          <a:prstGeom prst="rect">
            <a:avLst/>
          </a:prstGeom>
        </p:spPr>
      </p:pic>
    </p:spTree>
    <p:extLst>
      <p:ext uri="{BB962C8B-B14F-4D97-AF65-F5344CB8AC3E}">
        <p14:creationId xmlns:p14="http://schemas.microsoft.com/office/powerpoint/2010/main" val="1602677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quarter" idx="10"/>
            <p:extLst>
              <p:ext uri="{D42A27DB-BD31-4B8C-83A1-F6EECF244321}">
                <p14:modId xmlns:p14="http://schemas.microsoft.com/office/powerpoint/2010/main" val="116440906"/>
              </p:ext>
            </p:extLst>
          </p:nvPr>
        </p:nvGraphicFramePr>
        <p:xfrm>
          <a:off x="534988" y="1679575"/>
          <a:ext cx="6697662" cy="5044440"/>
        </p:xfrm>
        <a:graphic>
          <a:graphicData uri="http://schemas.openxmlformats.org/drawingml/2006/table">
            <a:tbl>
              <a:tblPr>
                <a:tableStyleId>{5C22544A-7EE6-4342-B048-85BDC9FD1C3A}</a:tableStyleId>
              </a:tblPr>
              <a:tblGrid>
                <a:gridCol w="3348831">
                  <a:extLst>
                    <a:ext uri="{9D8B030D-6E8A-4147-A177-3AD203B41FA5}">
                      <a16:colId xmlns="" xmlns:a16="http://schemas.microsoft.com/office/drawing/2014/main" val="20000"/>
                    </a:ext>
                  </a:extLst>
                </a:gridCol>
                <a:gridCol w="3348831">
                  <a:extLst>
                    <a:ext uri="{9D8B030D-6E8A-4147-A177-3AD203B41FA5}">
                      <a16:colId xmlns="" xmlns:a16="http://schemas.microsoft.com/office/drawing/2014/main" val="20001"/>
                    </a:ext>
                  </a:extLst>
                </a:gridCol>
              </a:tblGrid>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Says</a:t>
                      </a:r>
                      <a:r>
                        <a:rPr lang="en-US" sz="1100" dirty="0">
                          <a:solidFill>
                            <a:schemeClr val="accent3">
                              <a:lumMod val="65000"/>
                              <a:lumOff val="35000"/>
                            </a:schemeClr>
                          </a:solidFill>
                          <a:latin typeface="IBM Plex Sans" charset="0"/>
                          <a:ea typeface="IBM Plex Sans" charset="0"/>
                          <a:cs typeface="IBM Plex Sans" charset="0"/>
                        </a:rPr>
                        <a:t> </a:t>
                      </a:r>
                    </a:p>
                    <a:p>
                      <a:pPr marL="171450" indent="-171450">
                        <a:buFont typeface="Arial" charset="0"/>
                        <a:buChar char="•"/>
                      </a:pP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“I’m trying!”</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“Will they support me?”</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“What’s next?”</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“Give me a chance!”</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“Can you trust me?”</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“Why does it matter to be a smart city?”</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“We need more citizen involvement.”</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“We need less traffic.”</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“We think our mayor is incompetent.”</a:t>
                      </a:r>
                    </a:p>
                    <a:p>
                      <a:pPr marL="171450" indent="-171450">
                        <a:buFont typeface="Arial" charset="0"/>
                        <a:buChar char="•"/>
                      </a:pPr>
                      <a:r>
                        <a:rPr lang="en-US" sz="1100" dirty="0" smtClean="0">
                          <a:solidFill>
                            <a:srgbClr val="454545"/>
                          </a:solidFill>
                          <a:effectLst/>
                          <a:latin typeface="IBM Plex Sans" charset="0"/>
                          <a:ea typeface="IBM Plex Sans" charset="0"/>
                          <a:cs typeface="IBM Plex Sans" charset="0"/>
                        </a:rPr>
                        <a:t>“My colleagues don’t get it!”</a:t>
                      </a:r>
                    </a:p>
                    <a:p>
                      <a:pPr marL="171450" indent="-171450">
                        <a:buFont typeface="Arial" charset="0"/>
                        <a:buChar char="•"/>
                      </a:pPr>
                      <a:endParaRPr lang="en-US" sz="1100" b="0"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a:solidFill>
                            <a:schemeClr val="accent3">
                              <a:lumMod val="65000"/>
                              <a:lumOff val="35000"/>
                            </a:schemeClr>
                          </a:solidFill>
                          <a:latin typeface="IBM Plex Sans" charset="0"/>
                          <a:ea typeface="IBM Plex Sans" charset="0"/>
                          <a:cs typeface="IBM Plex Sans" charset="0"/>
                        </a:rPr>
                        <a:t>Thinks</a:t>
                      </a:r>
                    </a:p>
                    <a:p>
                      <a:pPr marL="0" indent="0">
                        <a:buFont typeface="Arial" charset="0"/>
                        <a:buNone/>
                      </a:pP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This</a:t>
                      </a:r>
                      <a:r>
                        <a:rPr lang="en-US" sz="1100" b="0" baseline="0" dirty="0" smtClean="0">
                          <a:solidFill>
                            <a:schemeClr val="accent3">
                              <a:lumMod val="65000"/>
                              <a:lumOff val="35000"/>
                            </a:schemeClr>
                          </a:solidFill>
                          <a:latin typeface="IBM Plex Sans" charset="0"/>
                          <a:ea typeface="IBM Plex Sans" charset="0"/>
                          <a:cs typeface="IBM Plex Sans" charset="0"/>
                        </a:rPr>
                        <a:t> is difficult</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How can we make this work?</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What could go wrong?</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Is it going</a:t>
                      </a:r>
                      <a:r>
                        <a:rPr lang="en-US" sz="1100" b="0" baseline="0" dirty="0" smtClean="0">
                          <a:solidFill>
                            <a:schemeClr val="accent3">
                              <a:lumMod val="65000"/>
                              <a:lumOff val="35000"/>
                            </a:schemeClr>
                          </a:solidFill>
                          <a:latin typeface="IBM Plex Sans" charset="0"/>
                          <a:ea typeface="IBM Plex Sans" charset="0"/>
                          <a:cs typeface="IBM Plex Sans" charset="0"/>
                        </a:rPr>
                        <a:t> to be good enough?</a:t>
                      </a: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b="0" dirty="0" smtClean="0">
                          <a:solidFill>
                            <a:schemeClr val="accent3">
                              <a:lumMod val="65000"/>
                              <a:lumOff val="35000"/>
                            </a:schemeClr>
                          </a:solidFill>
                          <a:latin typeface="IBM Plex Sans" charset="0"/>
                          <a:ea typeface="IBM Plex Sans" charset="0"/>
                          <a:cs typeface="IBM Plex Sans" charset="0"/>
                        </a:rPr>
                        <a:t>The city is going</a:t>
                      </a:r>
                      <a:r>
                        <a:rPr lang="en-US" sz="1100" b="0" baseline="0" dirty="0" smtClean="0">
                          <a:solidFill>
                            <a:schemeClr val="accent3">
                              <a:lumMod val="65000"/>
                              <a:lumOff val="35000"/>
                            </a:schemeClr>
                          </a:solidFill>
                          <a:latin typeface="IBM Plex Sans" charset="0"/>
                          <a:ea typeface="IBM Plex Sans" charset="0"/>
                          <a:cs typeface="IBM Plex Sans" charset="0"/>
                        </a:rPr>
                        <a:t> in the right direction</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b="0" baseline="0" dirty="0" smtClean="0">
                          <a:solidFill>
                            <a:schemeClr val="accent3">
                              <a:lumMod val="65000"/>
                              <a:lumOff val="35000"/>
                            </a:schemeClr>
                          </a:solidFill>
                          <a:latin typeface="IBM Plex Sans" charset="0"/>
                          <a:ea typeface="IBM Plex Sans" charset="0"/>
                          <a:cs typeface="IBM Plex Sans" charset="0"/>
                        </a:rPr>
                        <a:t>Councilmembers are too old</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b="0" baseline="0" dirty="0" smtClean="0">
                          <a:solidFill>
                            <a:schemeClr val="accent3">
                              <a:lumMod val="65000"/>
                              <a:lumOff val="35000"/>
                            </a:schemeClr>
                          </a:solidFill>
                          <a:latin typeface="IBM Plex Sans" charset="0"/>
                          <a:ea typeface="IBM Plex Sans" charset="0"/>
                          <a:cs typeface="IBM Plex Sans" charset="0"/>
                        </a:rPr>
                        <a:t>Citizens want her to be mayor</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b="0" baseline="0" dirty="0" smtClean="0">
                          <a:solidFill>
                            <a:schemeClr val="accent3">
                              <a:lumMod val="65000"/>
                              <a:lumOff val="35000"/>
                            </a:schemeClr>
                          </a:solidFill>
                          <a:latin typeface="IBM Plex Sans" charset="0"/>
                          <a:ea typeface="IBM Plex Sans" charset="0"/>
                          <a:cs typeface="IBM Plex Sans" charset="0"/>
                        </a:rPr>
                        <a:t>The current mayor is incompetent</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100" b="0" baseline="0" dirty="0" smtClean="0">
                          <a:solidFill>
                            <a:schemeClr val="accent3">
                              <a:lumMod val="65000"/>
                              <a:lumOff val="35000"/>
                            </a:schemeClr>
                          </a:solidFill>
                          <a:latin typeface="IBM Plex Sans" charset="0"/>
                          <a:ea typeface="IBM Plex Sans" charset="0"/>
                          <a:cs typeface="IBM Plex Sans" charset="0"/>
                        </a:rPr>
                        <a:t>This city needs to expand </a:t>
                      </a:r>
                      <a:endParaRPr lang="en-US" sz="1100" b="0" dirty="0">
                        <a:solidFill>
                          <a:schemeClr val="accent3">
                            <a:lumMod val="65000"/>
                            <a:lumOff val="35000"/>
                          </a:schemeClr>
                        </a:solidFill>
                        <a:latin typeface="IBM Plex Sans" charset="0"/>
                        <a:ea typeface="IBM Plex Sans" charset="0"/>
                        <a:cs typeface="IBM Plex Sans" charset="0"/>
                      </a:endParaRPr>
                    </a:p>
                    <a:p>
                      <a:endParaRPr lang="en-US" sz="11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Does</a:t>
                      </a:r>
                    </a:p>
                    <a:p>
                      <a:endParaRPr lang="en-US" sz="1100" b="1"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Talk to other leaders for advice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Seek support from residents and other elected representatives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Attend conferences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Seek media support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Slash budget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Appoint fiscally conservative </a:t>
                      </a:r>
                      <a:r>
                        <a:rPr lang="en-US" sz="1100" b="0" baseline="0" dirty="0" err="1" smtClean="0">
                          <a:solidFill>
                            <a:schemeClr val="accent3">
                              <a:lumMod val="65000"/>
                              <a:lumOff val="35000"/>
                            </a:schemeClr>
                          </a:solidFill>
                          <a:latin typeface="IBM Plex Sans" charset="0"/>
                          <a:ea typeface="IBM Plex Sans" charset="0"/>
                          <a:cs typeface="IBM Plex Sans" charset="0"/>
                        </a:rPr>
                        <a:t>treasurery</a:t>
                      </a:r>
                      <a:r>
                        <a:rPr lang="en-US" sz="1100" b="0" baseline="0" dirty="0" smtClean="0">
                          <a:solidFill>
                            <a:schemeClr val="accent3">
                              <a:lumMod val="65000"/>
                              <a:lumOff val="35000"/>
                            </a:schemeClr>
                          </a:solidFill>
                          <a:latin typeface="IBM Plex Sans" charset="0"/>
                          <a:ea typeface="IBM Plex Sans" charset="0"/>
                          <a:cs typeface="IBM Plex Sans" charset="0"/>
                        </a:rPr>
                        <a:t>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Propose tax cut </a:t>
                      </a:r>
                      <a:endParaRPr lang="en-US" sz="1100" b="0" baseline="0" dirty="0">
                        <a:solidFill>
                          <a:schemeClr val="accent3">
                            <a:lumMod val="65000"/>
                            <a:lumOff val="35000"/>
                          </a:schemeClr>
                        </a:solidFill>
                        <a:latin typeface="IBM Plex Sans" charset="0"/>
                        <a:ea typeface="IBM Plex Sans" charset="0"/>
                        <a:cs typeface="IBM Plex Sans" charset="0"/>
                      </a:endParaRPr>
                    </a:p>
                    <a:p>
                      <a:pPr marL="0" indent="0">
                        <a:buFont typeface="Arial" charset="0"/>
                        <a:buNone/>
                      </a:pPr>
                      <a:endParaRPr lang="en-US" sz="1100" b="0" dirty="0">
                        <a:solidFill>
                          <a:schemeClr val="accent3">
                            <a:lumMod val="65000"/>
                            <a:lumOff val="35000"/>
                          </a:schemeClr>
                        </a:solidFill>
                        <a:latin typeface="IBM Plex Sans" charset="0"/>
                        <a:ea typeface="IBM Plex Sans" charset="0"/>
                        <a:cs typeface="IBM Plex Sans" charset="0"/>
                      </a:endParaRPr>
                    </a:p>
                    <a:p>
                      <a:endParaRPr lang="en-US" sz="1100" b="1"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100" b="1" dirty="0">
                          <a:solidFill>
                            <a:schemeClr val="accent3">
                              <a:lumMod val="65000"/>
                              <a:lumOff val="35000"/>
                            </a:schemeClr>
                          </a:solidFill>
                          <a:latin typeface="IBM Plex Sans" charset="0"/>
                          <a:ea typeface="IBM Plex Sans" charset="0"/>
                          <a:cs typeface="IBM Plex Sans" charset="0"/>
                        </a:rPr>
                        <a:t>Feels</a:t>
                      </a:r>
                    </a:p>
                    <a:p>
                      <a:endParaRPr lang="en-US" sz="1100" b="1"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Guilty</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Frustrated</a:t>
                      </a:r>
                      <a:r>
                        <a:rPr lang="en-US" sz="1100" b="0" baseline="0" dirty="0" smtClean="0">
                          <a:solidFill>
                            <a:schemeClr val="accent3">
                              <a:lumMod val="65000"/>
                              <a:lumOff val="35000"/>
                            </a:schemeClr>
                          </a:solidFill>
                          <a:latin typeface="IBM Plex Sans" charset="0"/>
                          <a:ea typeface="IBM Plex Sans" charset="0"/>
                          <a:cs typeface="IBM Plex Sans" charset="0"/>
                        </a:rPr>
                        <a:t> </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Timid</a:t>
                      </a:r>
                      <a:r>
                        <a:rPr lang="en-US" sz="1100" b="0" baseline="0" dirty="0" smtClean="0">
                          <a:solidFill>
                            <a:schemeClr val="accent3">
                              <a:lumMod val="65000"/>
                              <a:lumOff val="35000"/>
                            </a:schemeClr>
                          </a:solidFill>
                          <a:latin typeface="IBM Plex Sans" charset="0"/>
                          <a:ea typeface="IBM Plex Sans" charset="0"/>
                          <a:cs typeface="IBM Plex Sans" charset="0"/>
                        </a:rPr>
                        <a:t> </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Anxious</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Longing</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Hurt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Stressed</a:t>
                      </a: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Disappointed </a:t>
                      </a: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Insecure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Overwhelmed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Melancholy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Optimistic</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Upbeat</a:t>
                      </a:r>
                    </a:p>
                    <a:p>
                      <a:pPr marL="171450" indent="-171450">
                        <a:buFont typeface="Arial" charset="0"/>
                        <a:buChar char="•"/>
                      </a:pPr>
                      <a:endParaRPr lang="en-US" sz="1100" b="0" baseline="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ap="flat" cmpd="sng" algn="ctr">
                      <a:solidFill>
                        <a:schemeClr val="tx1"/>
                      </a:solidFill>
                      <a:prstDash val="dot"/>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bl>
          </a:graphicData>
        </a:graphic>
      </p:graphicFrame>
      <p:sp>
        <p:nvSpPr>
          <p:cNvPr id="3" name="Text Placeholder 2"/>
          <p:cNvSpPr>
            <a:spLocks noGrp="1"/>
          </p:cNvSpPr>
          <p:nvPr>
            <p:ph type="body" sz="quarter" idx="13"/>
          </p:nvPr>
        </p:nvSpPr>
        <p:spPr/>
        <p:txBody>
          <a:bodyPr/>
          <a:lstStyle/>
          <a:p>
            <a:r>
              <a:rPr lang="en-US" dirty="0"/>
              <a:t>Empathy Map: </a:t>
            </a:r>
            <a:r>
              <a:rPr lang="en-US" dirty="0" smtClean="0"/>
              <a:t>Wilma Johnson</a:t>
            </a:r>
            <a:endParaRPr lang="en-US" dirty="0"/>
          </a:p>
        </p:txBody>
      </p:sp>
      <p:sp>
        <p:nvSpPr>
          <p:cNvPr id="5"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11</a:t>
            </a:r>
          </a:p>
        </p:txBody>
      </p:sp>
      <p:sp>
        <p:nvSpPr>
          <p:cNvPr id="7" name="Footer Placeholder 1">
            <a:extLst>
              <a:ext uri="{FF2B5EF4-FFF2-40B4-BE49-F238E27FC236}">
                <a16:creationId xmlns="" xmlns:a16="http://schemas.microsoft.com/office/drawing/2014/main" id="{E7BBBCF3-2325-414E-8D8A-A8B9D2EF0C12}"/>
              </a:ext>
            </a:extLst>
          </p:cNvPr>
          <p:cNvSpPr>
            <a:spLocks noGrp="1"/>
          </p:cNvSpPr>
          <p:nvPr>
            <p:ph type="ftr" sz="quarter" idx="3"/>
          </p:nvPr>
        </p:nvSpPr>
        <p:spPr>
          <a:xfrm>
            <a:off x="209677" y="9676015"/>
            <a:ext cx="2622550" cy="382385"/>
          </a:xfrm>
        </p:spPr>
        <p:txBody>
          <a:bodyPr/>
          <a:lstStyle/>
          <a:p>
            <a:r>
              <a:rPr lang="en-US" dirty="0"/>
              <a:t>Lightship | IBM Design Thinking Workshop</a:t>
            </a:r>
          </a:p>
        </p:txBody>
      </p:sp>
    </p:spTree>
    <p:extLst>
      <p:ext uri="{BB962C8B-B14F-4D97-AF65-F5344CB8AC3E}">
        <p14:creationId xmlns:p14="http://schemas.microsoft.com/office/powerpoint/2010/main" val="1777520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p:cNvSpPr>
            <a:spLocks noGrp="1"/>
          </p:cNvSpPr>
          <p:nvPr>
            <p:ph type="body" sz="quarter" idx="13"/>
          </p:nvPr>
        </p:nvSpPr>
        <p:spPr>
          <a:xfrm>
            <a:off x="531813" y="498475"/>
            <a:ext cx="6500753" cy="947940"/>
          </a:xfrm>
        </p:spPr>
        <p:txBody>
          <a:bodyPr/>
          <a:lstStyle/>
          <a:p>
            <a:r>
              <a:rPr lang="en-US" dirty="0"/>
              <a:t>Empathy Map: </a:t>
            </a:r>
            <a:r>
              <a:rPr lang="en-US" dirty="0" smtClean="0"/>
              <a:t/>
            </a:r>
            <a:br>
              <a:rPr lang="en-US" dirty="0" smtClean="0"/>
            </a:br>
            <a:r>
              <a:rPr lang="en-US" dirty="0" smtClean="0"/>
              <a:t>Ashley M. Paint, Resident</a:t>
            </a:r>
            <a:r>
              <a:rPr lang="en-US" dirty="0"/>
              <a:t/>
            </a:r>
            <a:br>
              <a:rPr lang="en-US" dirty="0"/>
            </a:br>
            <a:r>
              <a:rPr lang="en-US" sz="1100" dirty="0"/>
              <a:t>Transcribed on the next page</a:t>
            </a:r>
            <a:endParaRPr lang="en-US" dirty="0"/>
          </a:p>
        </p:txBody>
      </p:sp>
      <p:sp>
        <p:nvSpPr>
          <p:cNvPr id="7"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9</a:t>
            </a:r>
          </a:p>
        </p:txBody>
      </p:sp>
      <p:sp>
        <p:nvSpPr>
          <p:cNvPr id="6"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3" name="Picture 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t="9233"/>
          <a:stretch/>
        </p:blipFill>
        <p:spPr>
          <a:xfrm>
            <a:off x="531813" y="1845482"/>
            <a:ext cx="6767770" cy="7184217"/>
          </a:xfrm>
          <a:prstGeom prst="rect">
            <a:avLst/>
          </a:prstGeom>
        </p:spPr>
      </p:pic>
    </p:spTree>
    <p:extLst>
      <p:ext uri="{BB962C8B-B14F-4D97-AF65-F5344CB8AC3E}">
        <p14:creationId xmlns:p14="http://schemas.microsoft.com/office/powerpoint/2010/main" val="218282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quarter" idx="10"/>
            <p:extLst>
              <p:ext uri="{D42A27DB-BD31-4B8C-83A1-F6EECF244321}">
                <p14:modId xmlns:p14="http://schemas.microsoft.com/office/powerpoint/2010/main" val="2106796501"/>
              </p:ext>
            </p:extLst>
          </p:nvPr>
        </p:nvGraphicFramePr>
        <p:xfrm>
          <a:off x="534988" y="1679575"/>
          <a:ext cx="6697662" cy="4541520"/>
        </p:xfrm>
        <a:graphic>
          <a:graphicData uri="http://schemas.openxmlformats.org/drawingml/2006/table">
            <a:tbl>
              <a:tblPr>
                <a:tableStyleId>{5C22544A-7EE6-4342-B048-85BDC9FD1C3A}</a:tableStyleId>
              </a:tblPr>
              <a:tblGrid>
                <a:gridCol w="3348831">
                  <a:extLst>
                    <a:ext uri="{9D8B030D-6E8A-4147-A177-3AD203B41FA5}">
                      <a16:colId xmlns="" xmlns:a16="http://schemas.microsoft.com/office/drawing/2014/main" val="20000"/>
                    </a:ext>
                  </a:extLst>
                </a:gridCol>
                <a:gridCol w="3348831">
                  <a:extLst>
                    <a:ext uri="{9D8B030D-6E8A-4147-A177-3AD203B41FA5}">
                      <a16:colId xmlns="" xmlns:a16="http://schemas.microsoft.com/office/drawing/2014/main" val="20001"/>
                    </a:ext>
                  </a:extLst>
                </a:gridCol>
              </a:tblGrid>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Says</a:t>
                      </a:r>
                      <a:r>
                        <a:rPr lang="en-US" sz="1100" dirty="0">
                          <a:solidFill>
                            <a:schemeClr val="accent3">
                              <a:lumMod val="65000"/>
                              <a:lumOff val="35000"/>
                            </a:schemeClr>
                          </a:solidFill>
                          <a:latin typeface="IBM Plex Sans" charset="0"/>
                          <a:ea typeface="IBM Plex Sans" charset="0"/>
                          <a:cs typeface="IBM Plex Sans" charset="0"/>
                        </a:rPr>
                        <a:t> </a:t>
                      </a:r>
                    </a:p>
                    <a:p>
                      <a:pPr marL="171450" indent="-171450">
                        <a:buFont typeface="Arial" charset="0"/>
                        <a:buChar char="•"/>
                      </a:pP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“Our city should be more like other, larger municipalities!”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don’t have the patience for this!”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need more help with my kids.”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”Our Mayor isn’t doing anything.”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“City government is slow”</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“This is too much for me to handle.”</a:t>
                      </a:r>
                    </a:p>
                    <a:p>
                      <a:pPr marL="171450" indent="-171450">
                        <a:buFont typeface="Arial" charset="0"/>
                        <a:buChar char="•"/>
                      </a:pPr>
                      <a:endParaRPr lang="en-US" sz="1100" b="0" baseline="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100" b="0"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r>
                        <a:rPr lang="en-US" sz="1100" b="1" dirty="0">
                          <a:solidFill>
                            <a:schemeClr val="accent3">
                              <a:lumMod val="65000"/>
                              <a:lumOff val="35000"/>
                            </a:schemeClr>
                          </a:solidFill>
                          <a:latin typeface="IBM Plex Sans" charset="0"/>
                          <a:ea typeface="IBM Plex Sans" charset="0"/>
                          <a:cs typeface="IBM Plex Sans" charset="0"/>
                        </a:rPr>
                        <a:t>Thinks</a:t>
                      </a:r>
                    </a:p>
                    <a:p>
                      <a:pPr marL="0" indent="0">
                        <a:buFont typeface="Arial" charset="0"/>
                        <a:buNone/>
                      </a:pP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I am stuck</a:t>
                      </a:r>
                      <a:r>
                        <a:rPr lang="en-US" sz="1100" b="0" baseline="0" dirty="0" smtClean="0">
                          <a:solidFill>
                            <a:schemeClr val="accent3">
                              <a:lumMod val="65000"/>
                              <a:lumOff val="35000"/>
                            </a:schemeClr>
                          </a:solidFill>
                          <a:latin typeface="IBM Plex Sans" charset="0"/>
                          <a:ea typeface="IBM Plex Sans" charset="0"/>
                          <a:cs typeface="IBM Plex Sans" charset="0"/>
                        </a:rPr>
                        <a:t> here.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will fail</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I’m falling behind on technology</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The city doesn’t care about me or my kids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Everything is wrong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Where do I get help?</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don’t trust the government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don’t have time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 don’t know how to communicate my problems</a:t>
                      </a:r>
                      <a:endParaRPr lang="en-US" sz="1100" b="0" dirty="0">
                        <a:solidFill>
                          <a:schemeClr val="accent3">
                            <a:lumMod val="65000"/>
                            <a:lumOff val="35000"/>
                          </a:schemeClr>
                        </a:solidFill>
                        <a:latin typeface="IBM Plex Sans" charset="0"/>
                        <a:ea typeface="IBM Plex Sans" charset="0"/>
                        <a:cs typeface="IBM Plex Sans" charset="0"/>
                      </a:endParaRPr>
                    </a:p>
                    <a:p>
                      <a:endParaRPr lang="en-US" sz="11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0"/>
                  </a:ext>
                </a:extLst>
              </a:tr>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Does</a:t>
                      </a:r>
                    </a:p>
                    <a:p>
                      <a:endParaRPr lang="en-US" sz="1100" b="1"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Talks to local police officer </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Provides feedback on app</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Asks questions</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Complains</a:t>
                      </a:r>
                      <a:r>
                        <a:rPr lang="en-US" sz="1100" b="0" baseline="0" dirty="0" smtClean="0">
                          <a:solidFill>
                            <a:schemeClr val="accent3">
                              <a:lumMod val="65000"/>
                              <a:lumOff val="35000"/>
                            </a:schemeClr>
                          </a:solidFill>
                          <a:latin typeface="IBM Plex Sans" charset="0"/>
                          <a:ea typeface="IBM Plex Sans" charset="0"/>
                          <a:cs typeface="IBM Plex Sans" charset="0"/>
                        </a:rPr>
                        <a:t> through city website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Complains to neighbors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Attends PTA meetings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Calls City Hall often</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Does not take real action</a:t>
                      </a:r>
                      <a:endParaRPr lang="en-US" sz="1100" b="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Does not communicate </a:t>
                      </a:r>
                    </a:p>
                    <a:p>
                      <a:pPr marL="171450" indent="-171450">
                        <a:buFont typeface="Arial" charset="0"/>
                        <a:buChar char="•"/>
                      </a:pPr>
                      <a:endParaRPr lang="en-US" sz="1100" b="0" baseline="0" dirty="0">
                        <a:solidFill>
                          <a:schemeClr val="accent3">
                            <a:lumMod val="65000"/>
                            <a:lumOff val="35000"/>
                          </a:schemeClr>
                        </a:solidFill>
                        <a:latin typeface="IBM Plex Sans" charset="0"/>
                        <a:ea typeface="IBM Plex Sans" charset="0"/>
                        <a:cs typeface="IBM Plex Sans" charset="0"/>
                      </a:endParaRPr>
                    </a:p>
                    <a:p>
                      <a:pPr marL="0" indent="0">
                        <a:buFont typeface="Arial" charset="0"/>
                        <a:buNone/>
                      </a:pPr>
                      <a:endParaRPr lang="en-US" sz="1100" b="0" dirty="0">
                        <a:solidFill>
                          <a:schemeClr val="accent3">
                            <a:lumMod val="65000"/>
                            <a:lumOff val="35000"/>
                          </a:schemeClr>
                        </a:solidFill>
                        <a:latin typeface="IBM Plex Sans" charset="0"/>
                        <a:ea typeface="IBM Plex Sans" charset="0"/>
                        <a:cs typeface="IBM Plex Sans" charset="0"/>
                      </a:endParaRPr>
                    </a:p>
                    <a:p>
                      <a:endParaRPr lang="en-US" sz="1100" b="1"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100" b="1" dirty="0">
                          <a:solidFill>
                            <a:schemeClr val="accent3">
                              <a:lumMod val="65000"/>
                              <a:lumOff val="35000"/>
                            </a:schemeClr>
                          </a:solidFill>
                          <a:latin typeface="IBM Plex Sans" charset="0"/>
                          <a:ea typeface="IBM Plex Sans" charset="0"/>
                          <a:cs typeface="IBM Plex Sans" charset="0"/>
                        </a:rPr>
                        <a:t>Feels</a:t>
                      </a:r>
                    </a:p>
                    <a:p>
                      <a:endParaRPr lang="en-US" sz="1100" b="1"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Depressed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Annoyed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Stressed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Frustrated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Stuck</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Ignored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Unhappy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Overwhelmed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Tired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Concerned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Excited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Content</a:t>
                      </a:r>
                      <a:endParaRPr lang="en-US" sz="1100" b="0" baseline="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ap="flat" cmpd="sng" algn="ctr">
                      <a:solidFill>
                        <a:schemeClr val="tx1"/>
                      </a:solidFill>
                      <a:prstDash val="dot"/>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bl>
          </a:graphicData>
        </a:graphic>
      </p:graphicFrame>
      <p:sp>
        <p:nvSpPr>
          <p:cNvPr id="3" name="Text Placeholder 2"/>
          <p:cNvSpPr>
            <a:spLocks noGrp="1"/>
          </p:cNvSpPr>
          <p:nvPr>
            <p:ph type="body" sz="quarter" idx="13"/>
          </p:nvPr>
        </p:nvSpPr>
        <p:spPr/>
        <p:txBody>
          <a:bodyPr/>
          <a:lstStyle/>
          <a:p>
            <a:r>
              <a:rPr lang="en-US" dirty="0"/>
              <a:t>Empathy Map: </a:t>
            </a:r>
            <a:r>
              <a:rPr lang="en-US" dirty="0" smtClean="0"/>
              <a:t>Ashley M. Paint</a:t>
            </a:r>
            <a:endParaRPr lang="en-US" dirty="0"/>
          </a:p>
        </p:txBody>
      </p:sp>
      <p:sp>
        <p:nvSpPr>
          <p:cNvPr id="5"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11</a:t>
            </a:r>
          </a:p>
        </p:txBody>
      </p:sp>
      <p:sp>
        <p:nvSpPr>
          <p:cNvPr id="7" name="Footer Placeholder 1">
            <a:extLst>
              <a:ext uri="{FF2B5EF4-FFF2-40B4-BE49-F238E27FC236}">
                <a16:creationId xmlns="" xmlns:a16="http://schemas.microsoft.com/office/drawing/2014/main" id="{E7BBBCF3-2325-414E-8D8A-A8B9D2EF0C12}"/>
              </a:ext>
            </a:extLst>
          </p:cNvPr>
          <p:cNvSpPr>
            <a:spLocks noGrp="1"/>
          </p:cNvSpPr>
          <p:nvPr>
            <p:ph type="ftr" sz="quarter" idx="3"/>
          </p:nvPr>
        </p:nvSpPr>
        <p:spPr>
          <a:xfrm>
            <a:off x="209677" y="9676015"/>
            <a:ext cx="2622550" cy="382385"/>
          </a:xfrm>
        </p:spPr>
        <p:txBody>
          <a:bodyPr/>
          <a:lstStyle/>
          <a:p>
            <a:r>
              <a:rPr lang="en-US" dirty="0"/>
              <a:t>Lightship | IBM Design Thinking Workshop</a:t>
            </a:r>
          </a:p>
        </p:txBody>
      </p:sp>
    </p:spTree>
    <p:extLst>
      <p:ext uri="{BB962C8B-B14F-4D97-AF65-F5344CB8AC3E}">
        <p14:creationId xmlns:p14="http://schemas.microsoft.com/office/powerpoint/2010/main" val="1134029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922" y="6122983"/>
            <a:ext cx="4092814" cy="911427"/>
          </a:xfrm>
        </p:spPr>
        <p:txBody>
          <a:bodyPr/>
          <a:lstStyle/>
          <a:p>
            <a:r>
              <a:rPr lang="en-US" dirty="0" smtClean="0"/>
              <a:t>As-Is </a:t>
            </a:r>
            <a:r>
              <a:rPr lang="en-US" dirty="0"/>
              <a:t>Scenarios</a:t>
            </a:r>
          </a:p>
        </p:txBody>
      </p:sp>
      <p:sp>
        <p:nvSpPr>
          <p:cNvPr id="3" name="Content Placeholder 2"/>
          <p:cNvSpPr>
            <a:spLocks noGrp="1"/>
          </p:cNvSpPr>
          <p:nvPr>
            <p:ph sz="quarter" idx="10"/>
          </p:nvPr>
        </p:nvSpPr>
        <p:spPr>
          <a:xfrm>
            <a:off x="548747" y="6745518"/>
            <a:ext cx="3392487" cy="1595437"/>
          </a:xfrm>
        </p:spPr>
        <p:txBody>
          <a:bodyPr/>
          <a:lstStyle/>
          <a:p>
            <a:r>
              <a:rPr lang="en-US" dirty="0"/>
              <a:t>As-is Scenario Maps help to document collective understanding of user workflows and are best used as precursors to exploring new ideas.</a:t>
            </a:r>
          </a:p>
          <a:p>
            <a:endParaRPr lang="en-US" dirty="0"/>
          </a:p>
        </p:txBody>
      </p:sp>
      <p:sp>
        <p:nvSpPr>
          <p:cNvPr id="4" name="Text Placeholder 3"/>
          <p:cNvSpPr>
            <a:spLocks noGrp="1"/>
          </p:cNvSpPr>
          <p:nvPr>
            <p:ph type="body" sz="quarter" idx="11"/>
          </p:nvPr>
        </p:nvSpPr>
        <p:spPr>
          <a:xfrm>
            <a:off x="195265" y="1255198"/>
            <a:ext cx="3391794" cy="4319525"/>
          </a:xfrm>
        </p:spPr>
        <p:txBody>
          <a:bodyPr/>
          <a:lstStyle/>
          <a:p>
            <a:r>
              <a:rPr lang="en-US" dirty="0"/>
              <a:t>4</a:t>
            </a:r>
          </a:p>
        </p:txBody>
      </p:sp>
    </p:spTree>
    <p:extLst>
      <p:ext uri="{BB962C8B-B14F-4D97-AF65-F5344CB8AC3E}">
        <p14:creationId xmlns:p14="http://schemas.microsoft.com/office/powerpoint/2010/main" val="110509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extLst>
              <p:ext uri="{D42A27DB-BD31-4B8C-83A1-F6EECF244321}">
                <p14:modId xmlns:p14="http://schemas.microsoft.com/office/powerpoint/2010/main" val="1016052922"/>
              </p:ext>
            </p:extLst>
          </p:nvPr>
        </p:nvGraphicFramePr>
        <p:xfrm>
          <a:off x="534986" y="2240683"/>
          <a:ext cx="6386808" cy="3839533"/>
        </p:xfrm>
        <a:graphic>
          <a:graphicData uri="http://schemas.openxmlformats.org/drawingml/2006/table">
            <a:tbl>
              <a:tblPr firstRow="1" bandRow="1">
                <a:tableStyleId>{5C22544A-7EE6-4342-B048-85BDC9FD1C3A}</a:tableStyleId>
              </a:tblPr>
              <a:tblGrid>
                <a:gridCol w="1598691">
                  <a:extLst>
                    <a:ext uri="{9D8B030D-6E8A-4147-A177-3AD203B41FA5}">
                      <a16:colId xmlns="" xmlns:a16="http://schemas.microsoft.com/office/drawing/2014/main" val="20000"/>
                    </a:ext>
                  </a:extLst>
                </a:gridCol>
                <a:gridCol w="1694044">
                  <a:extLst>
                    <a:ext uri="{9D8B030D-6E8A-4147-A177-3AD203B41FA5}">
                      <a16:colId xmlns="" xmlns:a16="http://schemas.microsoft.com/office/drawing/2014/main" val="20001"/>
                    </a:ext>
                  </a:extLst>
                </a:gridCol>
                <a:gridCol w="1503338">
                  <a:extLst>
                    <a:ext uri="{9D8B030D-6E8A-4147-A177-3AD203B41FA5}">
                      <a16:colId xmlns="" xmlns:a16="http://schemas.microsoft.com/office/drawing/2014/main" val="20002"/>
                    </a:ext>
                  </a:extLst>
                </a:gridCol>
                <a:gridCol w="1590735">
                  <a:extLst>
                    <a:ext uri="{9D8B030D-6E8A-4147-A177-3AD203B41FA5}">
                      <a16:colId xmlns="" xmlns:a16="http://schemas.microsoft.com/office/drawing/2014/main" val="20003"/>
                    </a:ext>
                  </a:extLst>
                </a:gridCol>
              </a:tblGrid>
              <a:tr h="547693">
                <a:tc>
                  <a:txBody>
                    <a:bodyPr/>
                    <a:lstStyle/>
                    <a:p>
                      <a:r>
                        <a:rPr lang="en-US" sz="1100" dirty="0" smtClean="0">
                          <a:solidFill>
                            <a:schemeClr val="accent2"/>
                          </a:solidFill>
                          <a:latin typeface="IBM Plex Sans" charset="0"/>
                          <a:ea typeface="IBM Plex Sans" charset="0"/>
                          <a:cs typeface="IBM Plex Sans" charset="0"/>
                        </a:rPr>
                        <a:t>Stages</a:t>
                      </a:r>
                      <a:r>
                        <a:rPr lang="en-US" sz="1100" baseline="0" dirty="0" smtClean="0">
                          <a:solidFill>
                            <a:schemeClr val="accent2"/>
                          </a:solidFill>
                          <a:latin typeface="IBM Plex Sans" charset="0"/>
                          <a:ea typeface="IBM Plex Sans" charset="0"/>
                          <a:cs typeface="IBM Plex Sans" charset="0"/>
                        </a:rPr>
                        <a:t> </a:t>
                      </a:r>
                      <a:endParaRPr lang="en-US" sz="1100" dirty="0">
                        <a:solidFill>
                          <a:schemeClr val="accent2"/>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100" dirty="0" smtClean="0">
                          <a:solidFill>
                            <a:schemeClr val="accent2"/>
                          </a:solidFill>
                          <a:latin typeface="IBM Plex Sans" charset="0"/>
                          <a:ea typeface="IBM Plex Sans" charset="0"/>
                          <a:cs typeface="IBM Plex Sans" charset="0"/>
                        </a:rPr>
                        <a:t>Problem Statement</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100" dirty="0" smtClean="0">
                          <a:solidFill>
                            <a:schemeClr val="accent2"/>
                          </a:solidFill>
                          <a:latin typeface="IBM Plex Sans" charset="0"/>
                          <a:ea typeface="IBM Plex Sans" charset="0"/>
                          <a:cs typeface="IBM Plex Sans" charset="0"/>
                        </a:rPr>
                        <a:t>Execution</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100" dirty="0" smtClean="0">
                          <a:solidFill>
                            <a:schemeClr val="accent2"/>
                          </a:solidFill>
                          <a:latin typeface="IBM Plex Sans" charset="0"/>
                          <a:ea typeface="IBM Plex Sans" charset="0"/>
                          <a:cs typeface="IBM Plex Sans" charset="0"/>
                        </a:rPr>
                        <a:t>Outcome</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extLst>
                  <a:ext uri="{0D108BD9-81ED-4DB2-BD59-A6C34878D82A}">
                    <a16:rowId xmlns="" xmlns:a16="http://schemas.microsoft.com/office/drawing/2014/main" val="10000"/>
                  </a:ext>
                </a:extLst>
              </a:tr>
              <a:tr h="1193188">
                <a:tc>
                  <a:txBody>
                    <a:bodyPr/>
                    <a:lstStyle/>
                    <a:p>
                      <a:r>
                        <a:rPr lang="en-US" sz="1100" b="1" dirty="0">
                          <a:solidFill>
                            <a:schemeClr val="accent3">
                              <a:lumMod val="65000"/>
                              <a:lumOff val="35000"/>
                            </a:schemeClr>
                          </a:solidFill>
                          <a:latin typeface="IBM Plex Sans" charset="0"/>
                          <a:ea typeface="IBM Plex Sans" charset="0"/>
                          <a:cs typeface="IBM Plex Sans" charset="0"/>
                        </a:rPr>
                        <a:t>Doing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Charter</a:t>
                      </a:r>
                      <a:r>
                        <a:rPr lang="en-US" sz="1100" b="0" baseline="0" dirty="0" smtClean="0">
                          <a:solidFill>
                            <a:schemeClr val="accent3">
                              <a:lumMod val="65000"/>
                              <a:lumOff val="35000"/>
                            </a:schemeClr>
                          </a:solidFill>
                          <a:latin typeface="IBM Plex Sans" charset="0"/>
                          <a:ea typeface="IBM Plex Sans" charset="0"/>
                          <a:cs typeface="IBM Plex Sans" charset="0"/>
                        </a:rPr>
                        <a:t> mandate</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100" b="0" dirty="0" smtClean="0">
                          <a:solidFill>
                            <a:schemeClr val="accent3">
                              <a:lumMod val="65000"/>
                              <a:lumOff val="35000"/>
                            </a:schemeClr>
                          </a:solidFill>
                          <a:latin typeface="IBM Plex Sans" charset="0"/>
                          <a:ea typeface="IBM Plex Sans" charset="0"/>
                          <a:cs typeface="IBM Plex Sans" charset="0"/>
                        </a:rPr>
                        <a:t>Ask neighboring municipalities</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Collect</a:t>
                      </a:r>
                      <a:r>
                        <a:rPr lang="en-US" sz="1100" b="0" baseline="0" dirty="0" smtClean="0">
                          <a:solidFill>
                            <a:schemeClr val="accent3">
                              <a:lumMod val="65000"/>
                              <a:lumOff val="35000"/>
                            </a:schemeClr>
                          </a:solidFill>
                          <a:latin typeface="IBM Plex Sans" charset="0"/>
                          <a:ea typeface="IBM Plex Sans" charset="0"/>
                          <a:cs typeface="IBM Plex Sans" charset="0"/>
                        </a:rPr>
                        <a:t> data</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Make hypothesis about the best choice </a:t>
                      </a:r>
                      <a:endParaRPr lang="en-US" sz="1100" b="0" dirty="0" smtClean="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Bid</a:t>
                      </a:r>
                      <a:r>
                        <a:rPr lang="en-US" sz="1100" baseline="0" dirty="0" smtClean="0">
                          <a:solidFill>
                            <a:schemeClr val="accent3">
                              <a:lumMod val="65000"/>
                              <a:lumOff val="35000"/>
                            </a:schemeClr>
                          </a:solidFill>
                          <a:latin typeface="IBM Plex Sans" charset="0"/>
                          <a:ea typeface="IBM Plex Sans" charset="0"/>
                          <a:cs typeface="IBM Plex Sans" charset="0"/>
                        </a:rPr>
                        <a:t> solicitation</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Choose Collector </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Handle special cases</a:t>
                      </a: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Cleaner city </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475971">
                <a:tc>
                  <a:txBody>
                    <a:bodyPr/>
                    <a:lstStyle/>
                    <a:p>
                      <a:r>
                        <a:rPr lang="en-US" sz="1100" b="1" dirty="0">
                          <a:solidFill>
                            <a:schemeClr val="accent3">
                              <a:lumMod val="65000"/>
                              <a:lumOff val="35000"/>
                            </a:schemeClr>
                          </a:solidFill>
                          <a:latin typeface="IBM Plex Sans" charset="0"/>
                          <a:ea typeface="IBM Plex Sans" charset="0"/>
                          <a:cs typeface="IBM Plex Sans" charset="0"/>
                        </a:rPr>
                        <a:t>Thinking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How can I be more efficient </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Why</a:t>
                      </a:r>
                      <a:r>
                        <a:rPr lang="en-US" sz="1100" baseline="0" dirty="0" smtClean="0">
                          <a:solidFill>
                            <a:schemeClr val="accent3">
                              <a:lumMod val="65000"/>
                              <a:lumOff val="35000"/>
                            </a:schemeClr>
                          </a:solidFill>
                          <a:latin typeface="IBM Plex Sans" charset="0"/>
                          <a:ea typeface="IBM Plex Sans" charset="0"/>
                          <a:cs typeface="IBM Plex Sans" charset="0"/>
                        </a:rPr>
                        <a:t> does this cost so much money</a:t>
                      </a:r>
                      <a:endParaRPr lang="en-US" sz="11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Why don’t I have any data to</a:t>
                      </a:r>
                      <a:r>
                        <a:rPr lang="en-US" sz="1100" baseline="0" dirty="0" smtClean="0">
                          <a:solidFill>
                            <a:schemeClr val="accent3">
                              <a:lumMod val="65000"/>
                              <a:lumOff val="35000"/>
                            </a:schemeClr>
                          </a:solidFill>
                          <a:latin typeface="IBM Plex Sans" charset="0"/>
                          <a:ea typeface="IBM Plex Sans" charset="0"/>
                          <a:cs typeface="IBM Plex Sans" charset="0"/>
                        </a:rPr>
                        <a:t> make this decision </a:t>
                      </a:r>
                    </a:p>
                    <a:p>
                      <a:pPr marL="171450" indent="-171450">
                        <a:buFont typeface="Arial" charset="0"/>
                        <a:buChar char="•"/>
                      </a:pPr>
                      <a:endParaRPr lang="en-US" sz="1100" dirty="0" smtClean="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panose="020B0604020202020204" pitchFamily="34" charset="0"/>
                        <a:buChar char="•"/>
                      </a:pPr>
                      <a:r>
                        <a:rPr lang="en-US" sz="1100" dirty="0" smtClean="0">
                          <a:solidFill>
                            <a:schemeClr val="accent3">
                              <a:lumMod val="65000"/>
                              <a:lumOff val="35000"/>
                            </a:schemeClr>
                          </a:solidFill>
                          <a:latin typeface="IBM Plex Sans" charset="0"/>
                          <a:ea typeface="IBM Plex Sans" charset="0"/>
                          <a:cs typeface="IBM Plex Sans" charset="0"/>
                        </a:rPr>
                        <a:t>I</a:t>
                      </a:r>
                      <a:r>
                        <a:rPr lang="en-US" sz="1100" baseline="0" dirty="0" smtClean="0">
                          <a:solidFill>
                            <a:schemeClr val="accent3">
                              <a:lumMod val="65000"/>
                              <a:lumOff val="35000"/>
                            </a:schemeClr>
                          </a:solidFill>
                          <a:latin typeface="IBM Plex Sans" charset="0"/>
                          <a:ea typeface="IBM Plex Sans" charset="0"/>
                          <a:cs typeface="IBM Plex Sans" charset="0"/>
                        </a:rPr>
                        <a:t> need to find a better way</a:t>
                      </a:r>
                    </a:p>
                    <a:p>
                      <a:pPr marL="171450" indent="-171450">
                        <a:buFont typeface="Arial" panose="020B0604020202020204" pitchFamily="34"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How do I find who dumped these tires</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Is this as efficient</a:t>
                      </a:r>
                      <a:r>
                        <a:rPr lang="en-US" sz="1100" baseline="0" dirty="0" smtClean="0">
                          <a:solidFill>
                            <a:schemeClr val="accent3">
                              <a:lumMod val="65000"/>
                              <a:lumOff val="35000"/>
                            </a:schemeClr>
                          </a:solidFill>
                          <a:latin typeface="IBM Plex Sans" charset="0"/>
                          <a:ea typeface="IBM Plex Sans" charset="0"/>
                          <a:cs typeface="IBM Plex Sans" charset="0"/>
                        </a:rPr>
                        <a:t> as we could be</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2"/>
                  </a:ext>
                </a:extLst>
              </a:tr>
              <a:tr h="475971">
                <a:tc>
                  <a:txBody>
                    <a:bodyPr/>
                    <a:lstStyle/>
                    <a:p>
                      <a:r>
                        <a:rPr lang="en-US" sz="1100" b="1" dirty="0">
                          <a:solidFill>
                            <a:schemeClr val="accent3">
                              <a:lumMod val="65000"/>
                              <a:lumOff val="35000"/>
                            </a:schemeClr>
                          </a:solidFill>
                          <a:latin typeface="IBM Plex Sans" charset="0"/>
                          <a:ea typeface="IBM Plex Sans" charset="0"/>
                          <a:cs typeface="IBM Plex Sans" charset="0"/>
                        </a:rPr>
                        <a:t>Feeling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panose="020B0604020202020204" pitchFamily="34" charset="0"/>
                        <a:buChar char="•"/>
                      </a:pPr>
                      <a:r>
                        <a:rPr lang="en-US" sz="1100" dirty="0" smtClean="0">
                          <a:solidFill>
                            <a:schemeClr val="accent3">
                              <a:lumMod val="65000"/>
                              <a:lumOff val="35000"/>
                            </a:schemeClr>
                          </a:solidFill>
                          <a:latin typeface="IBM Plex Sans" charset="0"/>
                          <a:ea typeface="IBM Plex Sans" charset="0"/>
                          <a:cs typeface="IBM Plex Sans" charset="0"/>
                        </a:rPr>
                        <a:t>Frustrated</a:t>
                      </a:r>
                      <a:r>
                        <a:rPr lang="en-US" sz="1100" baseline="0" dirty="0" smtClean="0">
                          <a:solidFill>
                            <a:schemeClr val="accent3">
                              <a:lumMod val="65000"/>
                              <a:lumOff val="35000"/>
                            </a:schemeClr>
                          </a:solidFill>
                          <a:latin typeface="IBM Plex Sans" charset="0"/>
                          <a:ea typeface="IBM Plex Sans" charset="0"/>
                          <a:cs typeface="IBM Plex Sans" charset="0"/>
                        </a:rPr>
                        <a:t> </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Optimistic</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Frustrated (A</a:t>
                      </a:r>
                      <a:r>
                        <a:rPr lang="en-US" sz="1100" baseline="0" dirty="0" smtClean="0">
                          <a:solidFill>
                            <a:schemeClr val="accent3">
                              <a:lumMod val="65000"/>
                              <a:lumOff val="35000"/>
                            </a:schemeClr>
                          </a:solidFill>
                          <a:latin typeface="IBM Plex Sans" charset="0"/>
                          <a:ea typeface="IBM Plex Sans" charset="0"/>
                          <a:cs typeface="IBM Plex Sans" charset="0"/>
                        </a:rPr>
                        <a:t> bit later)</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Some relief</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bl>
          </a:graphicData>
        </a:graphic>
      </p:graphicFrame>
      <p:sp>
        <p:nvSpPr>
          <p:cNvPr id="3" name="Text Placeholder 2"/>
          <p:cNvSpPr>
            <a:spLocks noGrp="1"/>
          </p:cNvSpPr>
          <p:nvPr>
            <p:ph type="body" sz="quarter" idx="13"/>
          </p:nvPr>
        </p:nvSpPr>
        <p:spPr/>
        <p:txBody>
          <a:bodyPr/>
          <a:lstStyle/>
          <a:p>
            <a:r>
              <a:rPr lang="en-US" dirty="0" smtClean="0"/>
              <a:t>As-Is Scenario</a:t>
            </a:r>
            <a:r>
              <a:rPr lang="en-US" dirty="0"/>
              <a:t>: </a:t>
            </a:r>
            <a:r>
              <a:rPr lang="en-US" dirty="0" smtClean="0"/>
              <a:t>Wilma Johnson</a:t>
            </a:r>
            <a:endParaRPr lang="en-US" dirty="0"/>
          </a:p>
        </p:txBody>
      </p:sp>
      <p:sp>
        <p:nvSpPr>
          <p:cNvPr id="6"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17</a:t>
            </a:r>
          </a:p>
        </p:txBody>
      </p:sp>
      <p:sp>
        <p:nvSpPr>
          <p:cNvPr id="2" name="TextBox 1">
            <a:extLst>
              <a:ext uri="{FF2B5EF4-FFF2-40B4-BE49-F238E27FC236}">
                <a16:creationId xmlns="" xmlns:a16="http://schemas.microsoft.com/office/drawing/2014/main" id="{9FAF8157-63BB-41A4-B86F-C6ED53553F76}"/>
              </a:ext>
            </a:extLst>
          </p:cNvPr>
          <p:cNvSpPr txBox="1"/>
          <p:nvPr/>
        </p:nvSpPr>
        <p:spPr>
          <a:xfrm>
            <a:off x="531813" y="1361209"/>
            <a:ext cx="2623848" cy="646331"/>
          </a:xfrm>
          <a:prstGeom prst="rect">
            <a:avLst/>
          </a:prstGeom>
          <a:noFill/>
        </p:spPr>
        <p:txBody>
          <a:bodyPr wrap="square" rtlCol="0">
            <a:spAutoFit/>
          </a:bodyPr>
          <a:lstStyle/>
          <a:p>
            <a:r>
              <a:rPr lang="en-US" dirty="0">
                <a:solidFill>
                  <a:srgbClr val="074B84"/>
                </a:solidFill>
              </a:rPr>
              <a:t>As-Is</a:t>
            </a:r>
          </a:p>
          <a:p>
            <a:endParaRPr lang="en-US" dirty="0">
              <a:solidFill>
                <a:schemeClr val="bg2"/>
              </a:solidFill>
            </a:endParaRPr>
          </a:p>
        </p:txBody>
      </p:sp>
      <p:sp>
        <p:nvSpPr>
          <p:cNvPr id="8"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Tree>
    <p:extLst>
      <p:ext uri="{BB962C8B-B14F-4D97-AF65-F5344CB8AC3E}">
        <p14:creationId xmlns:p14="http://schemas.microsoft.com/office/powerpoint/2010/main" val="723363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extLst>
              <p:ext uri="{D42A27DB-BD31-4B8C-83A1-F6EECF244321}">
                <p14:modId xmlns:p14="http://schemas.microsoft.com/office/powerpoint/2010/main" val="1196809018"/>
              </p:ext>
            </p:extLst>
          </p:nvPr>
        </p:nvGraphicFramePr>
        <p:xfrm>
          <a:off x="534988" y="2240684"/>
          <a:ext cx="6697661" cy="5562600"/>
        </p:xfrm>
        <a:graphic>
          <a:graphicData uri="http://schemas.openxmlformats.org/drawingml/2006/table">
            <a:tbl>
              <a:tblPr firstRow="1" bandRow="1">
                <a:tableStyleId>{5C22544A-7EE6-4342-B048-85BDC9FD1C3A}</a:tableStyleId>
              </a:tblPr>
              <a:tblGrid>
                <a:gridCol w="767339">
                  <a:extLst>
                    <a:ext uri="{9D8B030D-6E8A-4147-A177-3AD203B41FA5}">
                      <a16:colId xmlns="" xmlns:a16="http://schemas.microsoft.com/office/drawing/2014/main" val="20000"/>
                    </a:ext>
                  </a:extLst>
                </a:gridCol>
                <a:gridCol w="1288473">
                  <a:extLst>
                    <a:ext uri="{9D8B030D-6E8A-4147-A177-3AD203B41FA5}">
                      <a16:colId xmlns="" xmlns:a16="http://schemas.microsoft.com/office/drawing/2014/main" val="20001"/>
                    </a:ext>
                  </a:extLst>
                </a:gridCol>
                <a:gridCol w="1290244">
                  <a:extLst>
                    <a:ext uri="{9D8B030D-6E8A-4147-A177-3AD203B41FA5}">
                      <a16:colId xmlns="" xmlns:a16="http://schemas.microsoft.com/office/drawing/2014/main" val="20002"/>
                    </a:ext>
                  </a:extLst>
                </a:gridCol>
                <a:gridCol w="1162011">
                  <a:extLst>
                    <a:ext uri="{9D8B030D-6E8A-4147-A177-3AD203B41FA5}">
                      <a16:colId xmlns="" xmlns:a16="http://schemas.microsoft.com/office/drawing/2014/main" val="20003"/>
                    </a:ext>
                  </a:extLst>
                </a:gridCol>
                <a:gridCol w="1068692">
                  <a:extLst>
                    <a:ext uri="{9D8B030D-6E8A-4147-A177-3AD203B41FA5}">
                      <a16:colId xmlns="" xmlns:a16="http://schemas.microsoft.com/office/drawing/2014/main" val="20004"/>
                    </a:ext>
                  </a:extLst>
                </a:gridCol>
                <a:gridCol w="1120902"/>
              </a:tblGrid>
              <a:tr h="370840">
                <a:tc>
                  <a:txBody>
                    <a:bodyPr/>
                    <a:lstStyle/>
                    <a:p>
                      <a:r>
                        <a:rPr lang="en-US" sz="1100" dirty="0" smtClean="0">
                          <a:solidFill>
                            <a:schemeClr val="accent2"/>
                          </a:solidFill>
                          <a:latin typeface="IBM Plex Sans" charset="0"/>
                          <a:ea typeface="IBM Plex Sans" charset="0"/>
                          <a:cs typeface="IBM Plex Sans" charset="0"/>
                        </a:rPr>
                        <a:t>Stages</a:t>
                      </a:r>
                      <a:r>
                        <a:rPr lang="en-US" sz="1100" baseline="0" dirty="0" smtClean="0">
                          <a:solidFill>
                            <a:schemeClr val="accent2"/>
                          </a:solidFill>
                          <a:latin typeface="IBM Plex Sans" charset="0"/>
                          <a:ea typeface="IBM Plex Sans" charset="0"/>
                          <a:cs typeface="IBM Plex Sans" charset="0"/>
                        </a:rPr>
                        <a:t> </a:t>
                      </a:r>
                      <a:endParaRPr lang="en-US" sz="1100" dirty="0">
                        <a:solidFill>
                          <a:schemeClr val="accent2"/>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Identifies a Problem</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Voices</a:t>
                      </a:r>
                      <a:r>
                        <a:rPr lang="en-US" sz="1100" baseline="0" dirty="0" smtClean="0">
                          <a:solidFill>
                            <a:schemeClr val="accent2"/>
                          </a:solidFill>
                          <a:latin typeface="IBM Plex Sans" charset="0"/>
                          <a:ea typeface="IBM Plex Sans" charset="0"/>
                          <a:cs typeface="IBM Plex Sans" charset="0"/>
                        </a:rPr>
                        <a:t> Concern</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Notifies</a:t>
                      </a:r>
                      <a:r>
                        <a:rPr lang="en-US" sz="1100" baseline="0" dirty="0" smtClean="0">
                          <a:solidFill>
                            <a:schemeClr val="accent2"/>
                          </a:solidFill>
                          <a:latin typeface="IBM Plex Sans" charset="0"/>
                          <a:ea typeface="IBM Plex Sans" charset="0"/>
                          <a:cs typeface="IBM Plex Sans" charset="0"/>
                        </a:rPr>
                        <a:t> City</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City Addresses</a:t>
                      </a:r>
                      <a:r>
                        <a:rPr lang="en-US" sz="1100" baseline="0" dirty="0" smtClean="0">
                          <a:solidFill>
                            <a:schemeClr val="accent2"/>
                          </a:solidFill>
                          <a:latin typeface="IBM Plex Sans" charset="0"/>
                          <a:ea typeface="IBM Plex Sans" charset="0"/>
                          <a:cs typeface="IBM Plex Sans" charset="0"/>
                        </a:rPr>
                        <a:t> the Problem</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Ashley Provides Feedback</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extLst>
                  <a:ext uri="{0D108BD9-81ED-4DB2-BD59-A6C34878D82A}">
                    <a16:rowId xmlns="" xmlns:a16="http://schemas.microsoft.com/office/drawing/2014/main" val="10000"/>
                  </a:ext>
                </a:extLst>
              </a:tr>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Doing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Brainstorming</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Takes</a:t>
                      </a:r>
                      <a:r>
                        <a:rPr lang="en-US" sz="1100" b="0" baseline="0" dirty="0" smtClean="0">
                          <a:solidFill>
                            <a:schemeClr val="accent3">
                              <a:lumMod val="65000"/>
                              <a:lumOff val="35000"/>
                            </a:schemeClr>
                          </a:solidFill>
                          <a:latin typeface="IBM Plex Sans" charset="0"/>
                          <a:ea typeface="IBM Plex Sans" charset="0"/>
                          <a:cs typeface="IBM Plex Sans" charset="0"/>
                        </a:rPr>
                        <a:t> note of problem</a:t>
                      </a:r>
                      <a:endParaRPr lang="en-US" sz="1100" b="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1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Talks/</a:t>
                      </a:r>
                      <a:r>
                        <a:rPr lang="en-US" sz="1100" baseline="0" dirty="0" smtClean="0">
                          <a:solidFill>
                            <a:schemeClr val="accent3">
                              <a:lumMod val="65000"/>
                              <a:lumOff val="35000"/>
                            </a:schemeClr>
                          </a:solidFill>
                          <a:latin typeface="IBM Plex Sans" charset="0"/>
                          <a:ea typeface="IBM Plex Sans" charset="0"/>
                          <a:cs typeface="IBM Plex Sans" charset="0"/>
                        </a:rPr>
                        <a:t> Gossips with neighbors</a:t>
                      </a:r>
                      <a:endParaRPr lang="en-US" sz="11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Vents on her Facebook page</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Calls</a:t>
                      </a:r>
                      <a:r>
                        <a:rPr lang="en-US" sz="1100" baseline="0" dirty="0" smtClean="0">
                          <a:solidFill>
                            <a:schemeClr val="accent3">
                              <a:lumMod val="65000"/>
                              <a:lumOff val="35000"/>
                            </a:schemeClr>
                          </a:solidFill>
                          <a:latin typeface="IBM Plex Sans" charset="0"/>
                          <a:ea typeface="IBM Plex Sans" charset="0"/>
                          <a:cs typeface="IBM Plex Sans" charset="0"/>
                        </a:rPr>
                        <a:t> City Hall/ Police</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Has to call multiple times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Gets put on hold</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Nothing</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Waits for the problem to be fixed</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Giving praise and giving shade</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Tag</a:t>
                      </a:r>
                      <a:r>
                        <a:rPr lang="en-US" sz="1100" baseline="0" dirty="0" smtClean="0">
                          <a:solidFill>
                            <a:schemeClr val="accent3">
                              <a:lumMod val="65000"/>
                              <a:lumOff val="35000"/>
                            </a:schemeClr>
                          </a:solidFill>
                          <a:latin typeface="IBM Plex Sans" charset="0"/>
                          <a:ea typeface="IBM Plex Sans" charset="0"/>
                          <a:cs typeface="IBM Plex Sans" charset="0"/>
                        </a:rPr>
                        <a:t> city in Facebook post</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Write on city’s Facebook page </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161694">
                <a:tc>
                  <a:txBody>
                    <a:bodyPr/>
                    <a:lstStyle/>
                    <a:p>
                      <a:r>
                        <a:rPr lang="en-US" sz="1100" b="1" dirty="0">
                          <a:solidFill>
                            <a:schemeClr val="accent3">
                              <a:lumMod val="65000"/>
                              <a:lumOff val="35000"/>
                            </a:schemeClr>
                          </a:solidFill>
                          <a:latin typeface="IBM Plex Sans" charset="0"/>
                          <a:ea typeface="IBM Plex Sans" charset="0"/>
                          <a:cs typeface="IBM Plex Sans" charset="0"/>
                        </a:rPr>
                        <a:t>Thinking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This</a:t>
                      </a:r>
                      <a:r>
                        <a:rPr lang="en-US" sz="1100" baseline="0" dirty="0" smtClean="0">
                          <a:solidFill>
                            <a:schemeClr val="accent3">
                              <a:lumMod val="65000"/>
                              <a:lumOff val="35000"/>
                            </a:schemeClr>
                          </a:solidFill>
                          <a:latin typeface="IBM Plex Sans" charset="0"/>
                          <a:ea typeface="IBM Plex Sans" charset="0"/>
                          <a:cs typeface="IBM Plex Sans" charset="0"/>
                        </a:rPr>
                        <a:t> is crazy!</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“My kids!”</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panose="020B0604020202020204" pitchFamily="34" charset="0"/>
                        <a:buChar char="•"/>
                      </a:pPr>
                      <a:r>
                        <a:rPr lang="en-US" sz="1100" dirty="0" err="1" smtClean="0">
                          <a:solidFill>
                            <a:schemeClr val="accent3">
                              <a:lumMod val="65000"/>
                              <a:lumOff val="35000"/>
                            </a:schemeClr>
                          </a:solidFill>
                          <a:latin typeface="IBM Plex Sans" charset="0"/>
                          <a:ea typeface="IBM Plex Sans" charset="0"/>
                          <a:cs typeface="IBM Plex Sans" charset="0"/>
                        </a:rPr>
                        <a:t>Ain’t</a:t>
                      </a:r>
                      <a:r>
                        <a:rPr lang="en-US" sz="1100" dirty="0" smtClean="0">
                          <a:solidFill>
                            <a:schemeClr val="accent3">
                              <a:lumMod val="65000"/>
                              <a:lumOff val="35000"/>
                            </a:schemeClr>
                          </a:solidFill>
                          <a:latin typeface="IBM Plex Sans" charset="0"/>
                          <a:ea typeface="IBM Plex Sans" charset="0"/>
                          <a:cs typeface="IBM Plex Sans" charset="0"/>
                        </a:rPr>
                        <a:t> nobody got time for all this!</a:t>
                      </a:r>
                    </a:p>
                    <a:p>
                      <a:pPr marL="171450" indent="-171450">
                        <a:buFont typeface="Arial" panose="020B0604020202020204" pitchFamily="34" charset="0"/>
                        <a:buChar char="•"/>
                      </a:pPr>
                      <a:r>
                        <a:rPr lang="en-US" sz="1100" dirty="0" smtClean="0">
                          <a:solidFill>
                            <a:schemeClr val="accent3">
                              <a:lumMod val="65000"/>
                              <a:lumOff val="35000"/>
                            </a:schemeClr>
                          </a:solidFill>
                          <a:latin typeface="IBM Plex Sans" charset="0"/>
                          <a:ea typeface="IBM Plex Sans" charset="0"/>
                          <a:cs typeface="IBM Plex Sans" charset="0"/>
                        </a:rPr>
                        <a:t>“What are they</a:t>
                      </a:r>
                      <a:r>
                        <a:rPr lang="en-US" sz="1100" baseline="0" dirty="0" smtClean="0">
                          <a:solidFill>
                            <a:schemeClr val="accent3">
                              <a:lumMod val="65000"/>
                              <a:lumOff val="35000"/>
                            </a:schemeClr>
                          </a:solidFill>
                          <a:latin typeface="IBM Plex Sans" charset="0"/>
                          <a:ea typeface="IBM Plex Sans" charset="0"/>
                          <a:cs typeface="IBM Plex Sans" charset="0"/>
                        </a:rPr>
                        <a:t> actually doing?”</a:t>
                      </a:r>
                    </a:p>
                    <a:p>
                      <a:pPr marL="171450" indent="-171450">
                        <a:buFont typeface="Arial" panose="020B0604020202020204" pitchFamily="34"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They don’t help poor people</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My problem will not be addressed</a:t>
                      </a:r>
                    </a:p>
                    <a:p>
                      <a:pPr marL="171450" indent="-171450">
                        <a:buFont typeface="Arial" charset="0"/>
                        <a:buChar char="•"/>
                      </a:pPr>
                      <a:r>
                        <a:rPr lang="en-US" sz="1100" dirty="0" err="1" smtClean="0">
                          <a:solidFill>
                            <a:schemeClr val="accent3">
                              <a:lumMod val="65000"/>
                              <a:lumOff val="35000"/>
                            </a:schemeClr>
                          </a:solidFill>
                          <a:latin typeface="IBM Plex Sans" charset="0"/>
                          <a:ea typeface="IBM Plex Sans" charset="0"/>
                          <a:cs typeface="IBM Plex Sans" charset="0"/>
                        </a:rPr>
                        <a:t>Governmentwon’t</a:t>
                      </a:r>
                      <a:r>
                        <a:rPr lang="en-US" sz="1100" dirty="0" smtClean="0">
                          <a:solidFill>
                            <a:schemeClr val="accent3">
                              <a:lumMod val="65000"/>
                              <a:lumOff val="35000"/>
                            </a:schemeClr>
                          </a:solidFill>
                          <a:latin typeface="IBM Plex Sans" charset="0"/>
                          <a:ea typeface="IBM Plex Sans" charset="0"/>
                          <a:cs typeface="IBM Plex Sans" charset="0"/>
                        </a:rPr>
                        <a:t> listen</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Where are my tax dollars going?</a:t>
                      </a:r>
                    </a:p>
                    <a:p>
                      <a:pPr marL="171450" indent="-171450">
                        <a:buFont typeface="Arial" charset="0"/>
                        <a:buChar char="•"/>
                      </a:pP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Is</a:t>
                      </a:r>
                      <a:r>
                        <a:rPr lang="en-US" sz="1100" baseline="0" dirty="0" smtClean="0">
                          <a:solidFill>
                            <a:schemeClr val="accent3">
                              <a:lumMod val="65000"/>
                              <a:lumOff val="35000"/>
                            </a:schemeClr>
                          </a:solidFill>
                          <a:latin typeface="IBM Plex Sans" charset="0"/>
                          <a:ea typeface="IBM Plex Sans" charset="0"/>
                          <a:cs typeface="IBM Plex Sans" charset="0"/>
                        </a:rPr>
                        <a:t> t</a:t>
                      </a:r>
                      <a:r>
                        <a:rPr lang="en-US" sz="1100" dirty="0" smtClean="0">
                          <a:solidFill>
                            <a:schemeClr val="accent3">
                              <a:lumMod val="65000"/>
                              <a:lumOff val="35000"/>
                            </a:schemeClr>
                          </a:solidFill>
                          <a:latin typeface="IBM Plex Sans" charset="0"/>
                          <a:ea typeface="IBM Plex Sans" charset="0"/>
                          <a:cs typeface="IBM Plex Sans" charset="0"/>
                        </a:rPr>
                        <a:t>his is a short-term resolution or a long-term</a:t>
                      </a:r>
                      <a:r>
                        <a:rPr lang="en-US" sz="1100" baseline="0" dirty="0" smtClean="0">
                          <a:solidFill>
                            <a:schemeClr val="accent3">
                              <a:lumMod val="65000"/>
                              <a:lumOff val="35000"/>
                            </a:schemeClr>
                          </a:solidFill>
                          <a:latin typeface="IBM Plex Sans" charset="0"/>
                          <a:ea typeface="IBM Plex Sans" charset="0"/>
                          <a:cs typeface="IBM Plex Sans" charset="0"/>
                        </a:rPr>
                        <a:t> solution</a:t>
                      </a:r>
                      <a:r>
                        <a:rPr lang="en-US" sz="1100" dirty="0" smtClean="0">
                          <a:solidFill>
                            <a:schemeClr val="accent3">
                              <a:lumMod val="65000"/>
                              <a:lumOff val="35000"/>
                            </a:schemeClr>
                          </a:solidFill>
                          <a:latin typeface="IBM Plex Sans" charset="0"/>
                          <a:ea typeface="IBM Plex Sans" charset="0"/>
                          <a:cs typeface="IBM Plex Sans" charset="0"/>
                        </a:rPr>
                        <a:t>?</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The</a:t>
                      </a:r>
                      <a:r>
                        <a:rPr lang="en-US" sz="1100" baseline="0" dirty="0" smtClean="0">
                          <a:solidFill>
                            <a:schemeClr val="accent3">
                              <a:lumMod val="65000"/>
                              <a:lumOff val="35000"/>
                            </a:schemeClr>
                          </a:solidFill>
                          <a:latin typeface="IBM Plex Sans" charset="0"/>
                          <a:ea typeface="IBM Plex Sans" charset="0"/>
                          <a:cs typeface="IBM Plex Sans" charset="0"/>
                        </a:rPr>
                        <a:t> city is</a:t>
                      </a:r>
                      <a:r>
                        <a:rPr lang="en-US" sz="1100" dirty="0" smtClean="0">
                          <a:solidFill>
                            <a:schemeClr val="accent3">
                              <a:lumMod val="65000"/>
                              <a:lumOff val="35000"/>
                            </a:schemeClr>
                          </a:solidFill>
                          <a:latin typeface="IBM Plex Sans" charset="0"/>
                          <a:ea typeface="IBM Plex Sans" charset="0"/>
                          <a:cs typeface="IBM Plex Sans" charset="0"/>
                        </a:rPr>
                        <a:t> </a:t>
                      </a:r>
                      <a:r>
                        <a:rPr lang="en-US" sz="1100" baseline="0" dirty="0" smtClean="0">
                          <a:solidFill>
                            <a:schemeClr val="accent3">
                              <a:lumMod val="65000"/>
                              <a:lumOff val="35000"/>
                            </a:schemeClr>
                          </a:solidFill>
                          <a:latin typeface="IBM Plex Sans" charset="0"/>
                          <a:ea typeface="IBM Plex Sans" charset="0"/>
                          <a:cs typeface="IBM Plex Sans" charset="0"/>
                        </a:rPr>
                        <a:t>doing the bare minimum to help me</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What do I pay taxes for?</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They fixed this problem, but what about</a:t>
                      </a:r>
                      <a:r>
                        <a:rPr lang="en-US" sz="1100" baseline="0" dirty="0" smtClean="0">
                          <a:solidFill>
                            <a:schemeClr val="accent3">
                              <a:lumMod val="65000"/>
                              <a:lumOff val="35000"/>
                            </a:schemeClr>
                          </a:solidFill>
                          <a:latin typeface="IBM Plex Sans" charset="0"/>
                          <a:ea typeface="IBM Plex Sans" charset="0"/>
                          <a:cs typeface="IBM Plex Sans" charset="0"/>
                        </a:rPr>
                        <a:t> all the other issues?</a:t>
                      </a:r>
                    </a:p>
                  </a:txBody>
                  <a:tcPr>
                    <a:lnL w="12700" cap="flat" cmpd="sng" algn="ctr">
                      <a:solidFill>
                        <a:schemeClr val="tx1"/>
                      </a:solidFill>
                      <a:prstDash val="dot"/>
                      <a:round/>
                      <a:headEnd type="none" w="med" len="med"/>
                      <a:tailEnd type="none" w="med" len="med"/>
                    </a:lnL>
                    <a:lnR w="12700" cmpd="sng">
                      <a:noFill/>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2"/>
                  </a:ext>
                </a:extLst>
              </a:tr>
              <a:tr h="370840">
                <a:tc>
                  <a:txBody>
                    <a:bodyPr/>
                    <a:lstStyle/>
                    <a:p>
                      <a:r>
                        <a:rPr lang="en-US" sz="1100" b="1" dirty="0">
                          <a:solidFill>
                            <a:schemeClr val="accent3">
                              <a:lumMod val="65000"/>
                              <a:lumOff val="35000"/>
                            </a:schemeClr>
                          </a:solidFill>
                          <a:latin typeface="IBM Plex Sans" charset="0"/>
                          <a:ea typeface="IBM Plex Sans" charset="0"/>
                          <a:cs typeface="IBM Plex Sans" charset="0"/>
                        </a:rPr>
                        <a:t>Feeling</a:t>
                      </a: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panose="020B0604020202020204" pitchFamily="34" charset="0"/>
                        <a:buChar char="•"/>
                      </a:pPr>
                      <a:r>
                        <a:rPr lang="en-US" sz="1100" dirty="0" smtClean="0">
                          <a:solidFill>
                            <a:schemeClr val="accent3">
                              <a:lumMod val="65000"/>
                              <a:lumOff val="35000"/>
                            </a:schemeClr>
                          </a:solidFill>
                          <a:latin typeface="IBM Plex Sans" charset="0"/>
                          <a:ea typeface="IBM Plex Sans" charset="0"/>
                          <a:cs typeface="IBM Plex Sans" charset="0"/>
                        </a:rPr>
                        <a:t>Frustrated </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Unappreciated</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underserved</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This is so ghetto!</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Mayor and council should resign</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Skeptical</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Temporarily content</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Wishing</a:t>
                      </a:r>
                      <a:r>
                        <a:rPr lang="en-US" sz="1100" baseline="0" dirty="0" smtClean="0">
                          <a:solidFill>
                            <a:schemeClr val="accent3">
                              <a:lumMod val="65000"/>
                              <a:lumOff val="35000"/>
                            </a:schemeClr>
                          </a:solidFill>
                          <a:latin typeface="IBM Plex Sans" charset="0"/>
                          <a:ea typeface="IBM Plex Sans" charset="0"/>
                          <a:cs typeface="IBM Plex Sans" charset="0"/>
                        </a:rPr>
                        <a:t> it was like the good old days</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mpd="sng">
                      <a:noFill/>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bl>
          </a:graphicData>
        </a:graphic>
      </p:graphicFrame>
      <p:sp>
        <p:nvSpPr>
          <p:cNvPr id="3" name="Text Placeholder 2"/>
          <p:cNvSpPr>
            <a:spLocks noGrp="1"/>
          </p:cNvSpPr>
          <p:nvPr>
            <p:ph type="body" sz="quarter" idx="13"/>
          </p:nvPr>
        </p:nvSpPr>
        <p:spPr/>
        <p:txBody>
          <a:bodyPr/>
          <a:lstStyle/>
          <a:p>
            <a:r>
              <a:rPr lang="en-US" dirty="0" smtClean="0"/>
              <a:t>As-Is Scenario</a:t>
            </a:r>
            <a:r>
              <a:rPr lang="en-US" dirty="0"/>
              <a:t>: </a:t>
            </a:r>
            <a:r>
              <a:rPr lang="en-US" dirty="0" smtClean="0"/>
              <a:t>Ashley M. Paint</a:t>
            </a:r>
            <a:endParaRPr lang="en-US" dirty="0"/>
          </a:p>
        </p:txBody>
      </p:sp>
      <p:sp>
        <p:nvSpPr>
          <p:cNvPr id="6"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17</a:t>
            </a:r>
          </a:p>
        </p:txBody>
      </p:sp>
      <p:sp>
        <p:nvSpPr>
          <p:cNvPr id="2" name="TextBox 1">
            <a:extLst>
              <a:ext uri="{FF2B5EF4-FFF2-40B4-BE49-F238E27FC236}">
                <a16:creationId xmlns="" xmlns:a16="http://schemas.microsoft.com/office/drawing/2014/main" id="{9FAF8157-63BB-41A4-B86F-C6ED53553F76}"/>
              </a:ext>
            </a:extLst>
          </p:cNvPr>
          <p:cNvSpPr txBox="1"/>
          <p:nvPr/>
        </p:nvSpPr>
        <p:spPr>
          <a:xfrm>
            <a:off x="531813" y="1361209"/>
            <a:ext cx="2623848" cy="646331"/>
          </a:xfrm>
          <a:prstGeom prst="rect">
            <a:avLst/>
          </a:prstGeom>
          <a:noFill/>
        </p:spPr>
        <p:txBody>
          <a:bodyPr wrap="square" rtlCol="0">
            <a:spAutoFit/>
          </a:bodyPr>
          <a:lstStyle/>
          <a:p>
            <a:r>
              <a:rPr lang="en-US" dirty="0">
                <a:solidFill>
                  <a:srgbClr val="074B84"/>
                </a:solidFill>
              </a:rPr>
              <a:t>As-Is</a:t>
            </a:r>
          </a:p>
          <a:p>
            <a:endParaRPr lang="en-US" dirty="0">
              <a:solidFill>
                <a:schemeClr val="bg2"/>
              </a:solidFill>
            </a:endParaRPr>
          </a:p>
        </p:txBody>
      </p:sp>
      <p:sp>
        <p:nvSpPr>
          <p:cNvPr id="8"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Tree>
    <p:extLst>
      <p:ext uri="{BB962C8B-B14F-4D97-AF65-F5344CB8AC3E}">
        <p14:creationId xmlns:p14="http://schemas.microsoft.com/office/powerpoint/2010/main" val="331932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921" y="6122983"/>
            <a:ext cx="4732459" cy="911427"/>
          </a:xfrm>
        </p:spPr>
        <p:txBody>
          <a:bodyPr/>
          <a:lstStyle/>
          <a:p>
            <a:r>
              <a:rPr lang="en-US" smtClean="0"/>
              <a:t>Pain Points, Opportunities &amp; Channels</a:t>
            </a:r>
            <a:endParaRPr lang="en-US" dirty="0"/>
          </a:p>
        </p:txBody>
      </p:sp>
      <p:sp>
        <p:nvSpPr>
          <p:cNvPr id="3" name="Content Placeholder 2"/>
          <p:cNvSpPr>
            <a:spLocks noGrp="1"/>
          </p:cNvSpPr>
          <p:nvPr>
            <p:ph sz="quarter" idx="10"/>
          </p:nvPr>
        </p:nvSpPr>
        <p:spPr>
          <a:xfrm>
            <a:off x="548747" y="6994909"/>
            <a:ext cx="4735633" cy="1277222"/>
          </a:xfrm>
        </p:spPr>
        <p:txBody>
          <a:bodyPr/>
          <a:lstStyle/>
          <a:p>
            <a:r>
              <a:rPr lang="en-US" dirty="0" smtClean="0"/>
              <a:t>Pain points, opportunities, &amp; channels helps to specify the crucial pain point the person experiences in their workflows and the key messages of how IOC can help to overcome that pain point and where/how a communications team can broadcast that </a:t>
            </a:r>
            <a:r>
              <a:rPr lang="en-US" smtClean="0"/>
              <a:t>message </a:t>
            </a:r>
            <a:endParaRPr lang="en-US" dirty="0"/>
          </a:p>
        </p:txBody>
      </p:sp>
      <p:sp>
        <p:nvSpPr>
          <p:cNvPr id="4" name="Text Placeholder 3"/>
          <p:cNvSpPr>
            <a:spLocks noGrp="1"/>
          </p:cNvSpPr>
          <p:nvPr>
            <p:ph type="body" sz="quarter" idx="11"/>
          </p:nvPr>
        </p:nvSpPr>
        <p:spPr>
          <a:xfrm>
            <a:off x="254854" y="1255198"/>
            <a:ext cx="3391794" cy="4734637"/>
          </a:xfrm>
        </p:spPr>
        <p:txBody>
          <a:bodyPr/>
          <a:lstStyle/>
          <a:p>
            <a:r>
              <a:rPr lang="en-US" dirty="0"/>
              <a:t>5</a:t>
            </a:r>
          </a:p>
        </p:txBody>
      </p:sp>
    </p:spTree>
    <p:extLst>
      <p:ext uri="{BB962C8B-B14F-4D97-AF65-F5344CB8AC3E}">
        <p14:creationId xmlns:p14="http://schemas.microsoft.com/office/powerpoint/2010/main" val="1466164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smtClean="0"/>
              <a:t>Pain Points &amp; Opportunities </a:t>
            </a:r>
            <a:r>
              <a:rPr lang="en-US" dirty="0"/>
              <a:t/>
            </a:r>
            <a:br>
              <a:rPr lang="en-US" dirty="0"/>
            </a:br>
            <a:r>
              <a:rPr lang="en-US" sz="1100" dirty="0"/>
              <a:t>Transcribed on the next page</a:t>
            </a:r>
            <a:endParaRPr lang="en-US" dirty="0"/>
          </a:p>
        </p:txBody>
      </p:sp>
      <p:sp>
        <p:nvSpPr>
          <p:cNvPr id="9"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E7EBBB8-0ACF-C74F-831D-B707FFD96DE5}" type="slidenum">
              <a:rPr lang="en-US" smtClean="0"/>
              <a:t>19</a:t>
            </a:fld>
            <a:endParaRPr lang="en-US" dirty="0"/>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3074" name="Picture 2" descr="https://dl.boxcloud.com/api/2.0/internal_files/269335396638/versions/283545483894/representations/jpg_paged_2048x2048/content/1.jpg?access_token=1%21bbTDX1mDdGNkWoOZC1gg3p3riokRLMzaDftW0BNI_1nXZdc1nZ5sSnbw1y3XKYn-wGLtMOptfXyTR6Mx0hxqHH0XePJR95OWmBnA494qx8EBolaI0NP4LSzO4C-q-VsL5G0Ou6TzUWxxjtCLvGOFGHUTbUMPJ6Ho1nqTRQ9uPIY-V3QfDK_GFUQyEIu3LkHKJhALTQwa4vFsAnU1vHc21_5l_lY5HgdAMB-RHAUDC05Z8qtaE3TohL21s_i_8jbui7esclkCEibCxpeNiXpD_3wF_JO3Jz9BBf2Fv4rDpVACW0pIUsUK1zGgrBIy_zh1BP9O5HIOLeFIDN9ME0PDz1Oz_L0BW5S3JkhbVfTYFOXdcpKFCqC0LaTnzPp2LrdpfN5xq_D8gXMEyXPP&amp;box_client_name=box-content-preview&amp;box_client_version=1.26.0"/>
          <p:cNvPicPr>
            <a:picLocks noChangeAspect="1" noChangeArrowheads="1"/>
          </p:cNvPicPr>
          <p:nvPr/>
        </p:nvPicPr>
        <p:blipFill rotWithShape="1">
          <a:blip r:embed="rId2">
            <a:extLst>
              <a:ext uri="{28A0092B-C50C-407E-A947-70E740481C1C}">
                <a14:useLocalDpi xmlns:a14="http://schemas.microsoft.com/office/drawing/2010/main" val="0"/>
              </a:ext>
            </a:extLst>
          </a:blip>
          <a:srcRect t="12203" b="6984"/>
          <a:stretch/>
        </p:blipFill>
        <p:spPr bwMode="auto">
          <a:xfrm>
            <a:off x="209677" y="1446415"/>
            <a:ext cx="4654154" cy="501491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dl.boxcloud.com/api/2.0/internal_files/269335279476/versions/283545363816/representations/jpg_paged_2048x2048/content/1.jpg?access_token=1%21M_6_OKIJ4p3wvcDUEOVALlMGmFw8JhOH__fGhrei0n3_HhdM2cviKavJQJwVJ1stcTc_aeZdfcupG-ojSspO3cB59MF2qeplaEfE90i1Nz-g_VHzo9yVflHSba9NEn9BNRAdZsEDkHDZlTMHzwVbUY2YGHyzjHNbyTHrMBqALxI05rAQMg_I3xyKjTiCIKFJfN9fZQbebhZc3jzrxLYqazmuH0W1CQHibF_AY3zkIKKziegC351UDlqZfhPKRZbfWIIIlTv7U9aTxMsGWwvSXSWUCM2IX1e1RL0y2aAe5S_tzAskGpsfVTh-accQoPt_U3fG6EoBcOD-gDJkXjYT_2fN0ILtTkXYavM03VvrqwZe07y63elet7BmxOdRueRortkTHZg0bSLXtatA&amp;box_client_name=box-content-preview&amp;box_client_version=1.26.0"/>
          <p:cNvPicPr>
            <a:picLocks noChangeAspect="1" noChangeArrowheads="1"/>
          </p:cNvPicPr>
          <p:nvPr/>
        </p:nvPicPr>
        <p:blipFill rotWithShape="1">
          <a:blip r:embed="rId3">
            <a:extLst>
              <a:ext uri="{28A0092B-C50C-407E-A947-70E740481C1C}">
                <a14:useLocalDpi xmlns:a14="http://schemas.microsoft.com/office/drawing/2010/main" val="0"/>
              </a:ext>
            </a:extLst>
          </a:blip>
          <a:srcRect t="2702" b="4981"/>
          <a:stretch/>
        </p:blipFill>
        <p:spPr bwMode="auto">
          <a:xfrm>
            <a:off x="3086099" y="4057650"/>
            <a:ext cx="4480502" cy="5416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792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686694" y="1205634"/>
            <a:ext cx="3022859" cy="8416348"/>
          </a:xfrm>
        </p:spPr>
        <p:txBody>
          <a:bodyPr/>
          <a:lstStyle/>
          <a:p>
            <a:r>
              <a:rPr lang="en-US" b="1" dirty="0"/>
              <a:t>DAY ONE</a:t>
            </a:r>
          </a:p>
          <a:p>
            <a:r>
              <a:rPr lang="en-US" dirty="0"/>
              <a:t>Introductions</a:t>
            </a:r>
          </a:p>
          <a:p>
            <a:r>
              <a:rPr lang="en-US" dirty="0" smtClean="0"/>
              <a:t>Problem Statement Definition</a:t>
            </a:r>
            <a:endParaRPr lang="en-US" dirty="0"/>
          </a:p>
          <a:p>
            <a:r>
              <a:rPr lang="en-US" dirty="0" smtClean="0"/>
              <a:t>Personas + Empathy Mapping</a:t>
            </a:r>
            <a:endParaRPr lang="en-US" dirty="0"/>
          </a:p>
          <a:p>
            <a:r>
              <a:rPr lang="en-US" dirty="0" smtClean="0"/>
              <a:t>As-is Scenarios</a:t>
            </a:r>
            <a:endParaRPr lang="en-US" dirty="0"/>
          </a:p>
          <a:p>
            <a:r>
              <a:rPr lang="en-US" dirty="0" smtClean="0"/>
              <a:t>Lunch</a:t>
            </a:r>
          </a:p>
          <a:p>
            <a:r>
              <a:rPr lang="en-US" dirty="0" smtClean="0"/>
              <a:t>Pain Points &amp; Opportunities</a:t>
            </a:r>
            <a:endParaRPr lang="en-US" dirty="0"/>
          </a:p>
          <a:p>
            <a:r>
              <a:rPr lang="en-US" dirty="0" smtClean="0"/>
              <a:t>Big Ideas</a:t>
            </a:r>
            <a:endParaRPr lang="en-US" dirty="0"/>
          </a:p>
          <a:p>
            <a:r>
              <a:rPr lang="en-US" dirty="0" smtClean="0"/>
              <a:t>Prioritization</a:t>
            </a:r>
          </a:p>
          <a:p>
            <a:r>
              <a:rPr lang="en-US" dirty="0" smtClean="0"/>
              <a:t>Road Mapping</a:t>
            </a:r>
            <a:endParaRPr lang="en-US" dirty="0"/>
          </a:p>
        </p:txBody>
      </p:sp>
      <p:sp>
        <p:nvSpPr>
          <p:cNvPr id="4" name="Content Placeholder 3"/>
          <p:cNvSpPr>
            <a:spLocks noGrp="1"/>
          </p:cNvSpPr>
          <p:nvPr>
            <p:ph sz="quarter" idx="11"/>
          </p:nvPr>
        </p:nvSpPr>
        <p:spPr>
          <a:xfrm>
            <a:off x="3936970" y="1205634"/>
            <a:ext cx="3022859" cy="8359198"/>
          </a:xfrm>
        </p:spPr>
        <p:txBody>
          <a:bodyPr/>
          <a:lstStyle/>
          <a:p>
            <a:endParaRPr lang="en-US" dirty="0"/>
          </a:p>
          <a:p>
            <a:r>
              <a:rPr lang="en-US" dirty="0" smtClean="0"/>
              <a:t>9:00–9:30 </a:t>
            </a:r>
            <a:r>
              <a:rPr lang="en-US" dirty="0"/>
              <a:t>AM</a:t>
            </a:r>
          </a:p>
          <a:p>
            <a:r>
              <a:rPr lang="en-US" dirty="0" smtClean="0"/>
              <a:t>9:30–10:30 </a:t>
            </a:r>
            <a:r>
              <a:rPr lang="en-US" dirty="0"/>
              <a:t>AM</a:t>
            </a:r>
          </a:p>
          <a:p>
            <a:r>
              <a:rPr lang="en-US" dirty="0" smtClean="0"/>
              <a:t>10:30–11:30 </a:t>
            </a:r>
            <a:r>
              <a:rPr lang="en-US" dirty="0"/>
              <a:t>AM</a:t>
            </a:r>
          </a:p>
          <a:p>
            <a:r>
              <a:rPr lang="en-US" dirty="0" smtClean="0"/>
              <a:t>11:30 AM–12:30 </a:t>
            </a:r>
            <a:r>
              <a:rPr lang="en-US" dirty="0"/>
              <a:t>P</a:t>
            </a:r>
            <a:r>
              <a:rPr lang="en-US" dirty="0" smtClean="0"/>
              <a:t>M</a:t>
            </a:r>
            <a:endParaRPr lang="en-US" dirty="0"/>
          </a:p>
          <a:p>
            <a:r>
              <a:rPr lang="en-US" dirty="0" smtClean="0"/>
              <a:t>12:40–1:40 PM</a:t>
            </a:r>
            <a:endParaRPr lang="en-US" dirty="0"/>
          </a:p>
          <a:p>
            <a:r>
              <a:rPr lang="en-US" dirty="0" smtClean="0"/>
              <a:t>1:45–2:30 </a:t>
            </a:r>
            <a:r>
              <a:rPr lang="en-US" dirty="0"/>
              <a:t>P</a:t>
            </a:r>
            <a:r>
              <a:rPr lang="en-US" dirty="0" smtClean="0"/>
              <a:t>M</a:t>
            </a:r>
            <a:endParaRPr lang="en-US" dirty="0"/>
          </a:p>
          <a:p>
            <a:r>
              <a:rPr lang="en-US" dirty="0" smtClean="0"/>
              <a:t>2:30–3:00 </a:t>
            </a:r>
            <a:r>
              <a:rPr lang="en-US" dirty="0"/>
              <a:t>P</a:t>
            </a:r>
            <a:r>
              <a:rPr lang="en-US" dirty="0" smtClean="0"/>
              <a:t>M</a:t>
            </a:r>
            <a:endParaRPr lang="en-US" dirty="0"/>
          </a:p>
          <a:p>
            <a:r>
              <a:rPr lang="en-US" dirty="0"/>
              <a:t>3</a:t>
            </a:r>
            <a:r>
              <a:rPr lang="mr-IN" dirty="0" smtClean="0"/>
              <a:t>:</a:t>
            </a:r>
            <a:r>
              <a:rPr lang="en-US" dirty="0"/>
              <a:t>0</a:t>
            </a:r>
            <a:r>
              <a:rPr lang="mr-IN" dirty="0"/>
              <a:t>0</a:t>
            </a:r>
            <a:r>
              <a:rPr lang="en-US" dirty="0" smtClean="0"/>
              <a:t>–3</a:t>
            </a:r>
            <a:r>
              <a:rPr lang="mr-IN" dirty="0" smtClean="0"/>
              <a:t>:</a:t>
            </a:r>
            <a:r>
              <a:rPr lang="en-US" dirty="0"/>
              <a:t>30 </a:t>
            </a:r>
            <a:r>
              <a:rPr lang="en-US" dirty="0" smtClean="0"/>
              <a:t>PM</a:t>
            </a:r>
            <a:endParaRPr lang="mr-IN" dirty="0"/>
          </a:p>
          <a:p>
            <a:r>
              <a:rPr lang="en-US" dirty="0" smtClean="0"/>
              <a:t>3</a:t>
            </a:r>
            <a:r>
              <a:rPr lang="mr-IN" dirty="0" smtClean="0"/>
              <a:t>:</a:t>
            </a:r>
            <a:r>
              <a:rPr lang="en-US" dirty="0"/>
              <a:t>30 </a:t>
            </a:r>
            <a:r>
              <a:rPr lang="en-US" dirty="0" smtClean="0"/>
              <a:t>–4:30 </a:t>
            </a:r>
            <a:r>
              <a:rPr lang="en-US" dirty="0"/>
              <a:t>PM</a:t>
            </a:r>
            <a:endParaRPr lang="mr-IN" dirty="0"/>
          </a:p>
          <a:p>
            <a:endParaRPr lang="en-US" dirty="0"/>
          </a:p>
          <a:p>
            <a:endParaRPr lang="en-US" dirty="0"/>
          </a:p>
        </p:txBody>
      </p:sp>
      <p:sp>
        <p:nvSpPr>
          <p:cNvPr id="6" name="Text Placeholder 5"/>
          <p:cNvSpPr>
            <a:spLocks noGrp="1"/>
          </p:cNvSpPr>
          <p:nvPr>
            <p:ph type="body" sz="quarter" idx="13"/>
          </p:nvPr>
        </p:nvSpPr>
        <p:spPr/>
        <p:txBody>
          <a:bodyPr/>
          <a:lstStyle/>
          <a:p>
            <a:r>
              <a:rPr lang="en-US" dirty="0"/>
              <a:t>Agenda</a:t>
            </a:r>
          </a:p>
        </p:txBody>
      </p:sp>
      <p:sp>
        <p:nvSpPr>
          <p:cNvPr id="7"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E7EBBB8-0ACF-C74F-831D-B707FFD96DE5}" type="slidenum">
              <a:rPr lang="en-US" smtClean="0"/>
              <a:t>2</a:t>
            </a:fld>
            <a:endParaRPr lang="en-US" dirty="0"/>
          </a:p>
        </p:txBody>
      </p:sp>
      <p:sp>
        <p:nvSpPr>
          <p:cNvPr id="9"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Tree>
    <p:extLst>
      <p:ext uri="{BB962C8B-B14F-4D97-AF65-F5344CB8AC3E}">
        <p14:creationId xmlns:p14="http://schemas.microsoft.com/office/powerpoint/2010/main" val="1851847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31813" y="498475"/>
            <a:ext cx="6500753" cy="1039380"/>
          </a:xfrm>
        </p:spPr>
        <p:txBody>
          <a:bodyPr/>
          <a:lstStyle/>
          <a:p>
            <a:r>
              <a:rPr lang="en-US" dirty="0" smtClean="0"/>
              <a:t>Pain Points &amp; Opportunities: </a:t>
            </a:r>
          </a:p>
          <a:p>
            <a:r>
              <a:rPr lang="en-US" dirty="0" smtClean="0"/>
              <a:t>Wilma Johnson</a:t>
            </a:r>
            <a:endParaRPr lang="en-US" dirty="0"/>
          </a:p>
        </p:txBody>
      </p:sp>
      <p:sp>
        <p:nvSpPr>
          <p:cNvPr id="7" name="Footer Placeholder 6"/>
          <p:cNvSpPr>
            <a:spLocks noGrp="1"/>
          </p:cNvSpPr>
          <p:nvPr>
            <p:ph type="ftr" sz="quarter" idx="3"/>
          </p:nvPr>
        </p:nvSpPr>
        <p:spPr/>
        <p:txBody>
          <a:bodyPr/>
          <a:lstStyle/>
          <a:p>
            <a:r>
              <a:rPr lang="en-US" smtClean="0"/>
              <a:t>FBI FIT | IBM Design Thinking Workshop</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313998024"/>
              </p:ext>
            </p:extLst>
          </p:nvPr>
        </p:nvGraphicFramePr>
        <p:xfrm>
          <a:off x="687388" y="1916113"/>
          <a:ext cx="6530829" cy="6500312"/>
        </p:xfrm>
        <a:graphic>
          <a:graphicData uri="http://schemas.openxmlformats.org/drawingml/2006/table">
            <a:tbl>
              <a:tblPr firstRow="1" bandRow="1">
                <a:tableStyleId>{5C22544A-7EE6-4342-B048-85BDC9FD1C3A}</a:tableStyleId>
              </a:tblPr>
              <a:tblGrid>
                <a:gridCol w="1941209"/>
                <a:gridCol w="2419448"/>
                <a:gridCol w="2170172"/>
              </a:tblGrid>
              <a:tr h="709112">
                <a:tc>
                  <a:txBody>
                    <a:bodyPr/>
                    <a:lstStyle/>
                    <a:p>
                      <a:pPr algn="ctr"/>
                      <a:r>
                        <a:rPr lang="en-US" sz="1100" dirty="0" smtClean="0">
                          <a:solidFill>
                            <a:schemeClr val="accent2"/>
                          </a:solidFill>
                          <a:latin typeface="IBM Plex Sans" charset="0"/>
                          <a:ea typeface="IBM Plex Sans" charset="0"/>
                          <a:cs typeface="IBM Plex Sans" charset="0"/>
                        </a:rPr>
                        <a:t>Pain</a:t>
                      </a:r>
                      <a:r>
                        <a:rPr lang="en-US" sz="1100" baseline="0" dirty="0" smtClean="0">
                          <a:solidFill>
                            <a:schemeClr val="accent2"/>
                          </a:solidFill>
                          <a:latin typeface="IBM Plex Sans" charset="0"/>
                          <a:ea typeface="IBM Plex Sans" charset="0"/>
                          <a:cs typeface="IBM Plex Sans" charset="0"/>
                        </a:rPr>
                        <a:t> Points </a:t>
                      </a:r>
                      <a:endParaRPr lang="en-US" sz="1100" dirty="0">
                        <a:solidFill>
                          <a:schemeClr val="accent2"/>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Opportunities</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Channels</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r>
              <a:tr h="4634556">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Lack</a:t>
                      </a:r>
                      <a:r>
                        <a:rPr lang="en-US" sz="1100" b="0" baseline="0" dirty="0" smtClean="0">
                          <a:solidFill>
                            <a:schemeClr val="accent3">
                              <a:lumMod val="65000"/>
                              <a:lumOff val="35000"/>
                            </a:schemeClr>
                          </a:solidFill>
                          <a:latin typeface="IBM Plex Sans" charset="0"/>
                          <a:ea typeface="IBM Plex Sans" charset="0"/>
                          <a:cs typeface="IBM Plex Sans" charset="0"/>
                        </a:rPr>
                        <a:t> of data or data collected</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Inefficient budgeting process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Lack of funding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City residents don’t participate in city on any level</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Communication issues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Vacant homes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Low millennial engagement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Lack of knowledge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Low unincorporated community development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Poverty</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Inefficient spending on operations &amp; maintenance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Unemployment</a:t>
                      </a:r>
                      <a:endParaRPr lang="en-US" sz="1100" b="0" dirty="0" smtClean="0">
                        <a:solidFill>
                          <a:schemeClr val="accent3">
                            <a:lumMod val="65000"/>
                            <a:lumOff val="35000"/>
                          </a:schemeClr>
                        </a:solidFill>
                        <a:latin typeface="IBM Plex Sans" charset="0"/>
                        <a:ea typeface="IBM Plex Sans" charset="0"/>
                        <a:cs typeface="IBM Plex Sans" charset="0"/>
                      </a:endParaRPr>
                    </a:p>
                    <a:p>
                      <a:endParaRPr lang="en-US" sz="1100" b="1"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IOC increased data collection for analytics</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Fleet</a:t>
                      </a:r>
                      <a:r>
                        <a:rPr lang="en-US" sz="1100" b="0" baseline="0" dirty="0" smtClean="0">
                          <a:solidFill>
                            <a:schemeClr val="accent3">
                              <a:lumMod val="65000"/>
                              <a:lumOff val="35000"/>
                            </a:schemeClr>
                          </a:solidFill>
                          <a:latin typeface="IBM Plex Sans" charset="0"/>
                          <a:ea typeface="IBM Plex Sans" charset="0"/>
                          <a:cs typeface="IBM Plex Sans" charset="0"/>
                        </a:rPr>
                        <a:t> management inventory</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Tapping into data silos (Open source, internal, external, weather)</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Net Suite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Budgeting for outcomes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Analyzing other municipalities’ budgets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Hackathon</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IOC assists with efficient management through statistics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Efficient allocation of funds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Ward meeting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IOC helps residents find resources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Alerts (weather, traffic, local updates)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Show My Seat personal App</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Smart Home Buying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IOC connected app communicator as a two-way street between government and citizens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IOC-produced use cases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IOC identifies problem areas for analysis and innovation</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Job readiness training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Competitive analysis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Asset Management</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Public safety</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Utilities </a:t>
                      </a:r>
                      <a:endParaRPr lang="en-US" sz="1100" b="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1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NLC Conference</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MML</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PGCMA</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Brochures &amp; Newsletters</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Town</a:t>
                      </a:r>
                      <a:r>
                        <a:rPr lang="en-US" sz="1100" baseline="0" dirty="0" smtClean="0">
                          <a:solidFill>
                            <a:schemeClr val="accent3">
                              <a:lumMod val="65000"/>
                              <a:lumOff val="35000"/>
                            </a:schemeClr>
                          </a:solidFill>
                          <a:latin typeface="IBM Plex Sans" charset="0"/>
                          <a:ea typeface="IBM Plex Sans" charset="0"/>
                          <a:cs typeface="IBM Plex Sans" charset="0"/>
                        </a:rPr>
                        <a:t> Meeting</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Social Media (Facebook, Twitter)</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Email boost</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Community events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Town Hall meetings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Flyers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Data collection storage for annual report tracking</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Formal media sources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Partnering agency communication channels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Colleges and universities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Unions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Trade Associations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Think Tanks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Foundations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National Association Meeting</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One on One meetings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Marketing to subscription clients</a:t>
                      </a:r>
                    </a:p>
                    <a:p>
                      <a:pPr marL="171450" indent="-171450">
                        <a:buFont typeface="Arial" charset="0"/>
                        <a:buChar char="•"/>
                      </a:pPr>
                      <a:r>
                        <a:rPr lang="en-US" sz="1100" baseline="0" dirty="0" err="1" smtClean="0">
                          <a:solidFill>
                            <a:schemeClr val="accent3">
                              <a:lumMod val="65000"/>
                              <a:lumOff val="35000"/>
                            </a:schemeClr>
                          </a:solidFill>
                          <a:latin typeface="IBM Plex Sans" charset="0"/>
                          <a:ea typeface="IBM Plex Sans" charset="0"/>
                          <a:cs typeface="IBM Plex Sans" charset="0"/>
                        </a:rPr>
                        <a:t>Gov</a:t>
                      </a:r>
                      <a:r>
                        <a:rPr lang="en-US" sz="1100" baseline="0" dirty="0" smtClean="0">
                          <a:solidFill>
                            <a:schemeClr val="accent3">
                              <a:lumMod val="65000"/>
                              <a:lumOff val="35000"/>
                            </a:schemeClr>
                          </a:solidFill>
                          <a:latin typeface="IBM Plex Sans" charset="0"/>
                          <a:ea typeface="IBM Plex Sans" charset="0"/>
                          <a:cs typeface="IBM Plex Sans" charset="0"/>
                        </a:rPr>
                        <a:t> Loop</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36414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31813" y="498474"/>
            <a:ext cx="6500753" cy="1025525"/>
          </a:xfrm>
        </p:spPr>
        <p:txBody>
          <a:bodyPr/>
          <a:lstStyle/>
          <a:p>
            <a:r>
              <a:rPr lang="en-US" dirty="0" smtClean="0"/>
              <a:t>Pain Points &amp; Opportunities</a:t>
            </a:r>
            <a:r>
              <a:rPr lang="en-US" smtClean="0"/>
              <a:t>: </a:t>
            </a:r>
          </a:p>
          <a:p>
            <a:r>
              <a:rPr lang="en-US" dirty="0" smtClean="0"/>
              <a:t>Ashley M. Paint</a:t>
            </a:r>
            <a:endParaRPr lang="en-US" dirty="0"/>
          </a:p>
        </p:txBody>
      </p:sp>
      <p:sp>
        <p:nvSpPr>
          <p:cNvPr id="7" name="Footer Placeholder 6"/>
          <p:cNvSpPr>
            <a:spLocks noGrp="1"/>
          </p:cNvSpPr>
          <p:nvPr>
            <p:ph type="ftr" sz="quarter" idx="3"/>
          </p:nvPr>
        </p:nvSpPr>
        <p:spPr/>
        <p:txBody>
          <a:bodyPr/>
          <a:lstStyle/>
          <a:p>
            <a:r>
              <a:rPr lang="en-US" smtClean="0"/>
              <a:t>FBI FIT | IBM Design Thinking Workshop</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31026799"/>
              </p:ext>
            </p:extLst>
          </p:nvPr>
        </p:nvGraphicFramePr>
        <p:xfrm>
          <a:off x="687388" y="1916113"/>
          <a:ext cx="6530829" cy="6165032"/>
        </p:xfrm>
        <a:graphic>
          <a:graphicData uri="http://schemas.openxmlformats.org/drawingml/2006/table">
            <a:tbl>
              <a:tblPr firstRow="1" bandRow="1">
                <a:tableStyleId>{5C22544A-7EE6-4342-B048-85BDC9FD1C3A}</a:tableStyleId>
              </a:tblPr>
              <a:tblGrid>
                <a:gridCol w="1941209"/>
                <a:gridCol w="2419448"/>
                <a:gridCol w="2170172"/>
              </a:tblGrid>
              <a:tr h="709112">
                <a:tc>
                  <a:txBody>
                    <a:bodyPr/>
                    <a:lstStyle/>
                    <a:p>
                      <a:pPr algn="ctr"/>
                      <a:r>
                        <a:rPr lang="en-US" sz="1100" dirty="0" smtClean="0">
                          <a:solidFill>
                            <a:schemeClr val="accent2"/>
                          </a:solidFill>
                          <a:latin typeface="IBM Plex Sans" charset="0"/>
                          <a:ea typeface="IBM Plex Sans" charset="0"/>
                          <a:cs typeface="IBM Plex Sans" charset="0"/>
                        </a:rPr>
                        <a:t>Pain</a:t>
                      </a:r>
                      <a:r>
                        <a:rPr lang="en-US" sz="1100" baseline="0" dirty="0" smtClean="0">
                          <a:solidFill>
                            <a:schemeClr val="accent2"/>
                          </a:solidFill>
                          <a:latin typeface="IBM Plex Sans" charset="0"/>
                          <a:ea typeface="IBM Plex Sans" charset="0"/>
                          <a:cs typeface="IBM Plex Sans" charset="0"/>
                        </a:rPr>
                        <a:t> Points </a:t>
                      </a:r>
                      <a:endParaRPr lang="en-US" sz="1100" dirty="0">
                        <a:solidFill>
                          <a:schemeClr val="accent2"/>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Opportunities</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algn="ctr"/>
                      <a:r>
                        <a:rPr lang="en-US" sz="1100" dirty="0" smtClean="0">
                          <a:solidFill>
                            <a:schemeClr val="accent2"/>
                          </a:solidFill>
                          <a:latin typeface="IBM Plex Sans" charset="0"/>
                          <a:ea typeface="IBM Plex Sans" charset="0"/>
                          <a:cs typeface="IBM Plex Sans" charset="0"/>
                        </a:rPr>
                        <a:t>Channels</a:t>
                      </a:r>
                      <a:endParaRPr lang="en-US" sz="11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r>
              <a:tr h="4634556">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Government won’t listen</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Has to call City Hall/</a:t>
                      </a:r>
                      <a:r>
                        <a:rPr lang="en-US" sz="1100" b="0" baseline="0" dirty="0" smtClean="0">
                          <a:solidFill>
                            <a:schemeClr val="accent3">
                              <a:lumMod val="65000"/>
                              <a:lumOff val="35000"/>
                            </a:schemeClr>
                          </a:solidFill>
                          <a:latin typeface="IBM Plex Sans" charset="0"/>
                          <a:ea typeface="IBM Plex Sans" charset="0"/>
                          <a:cs typeface="IBM Plex Sans" charset="0"/>
                        </a:rPr>
                        <a:t> Police again and again</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Doesn’t understand what she pays taxes for and can’t see where that money is going</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Doesn’t think her problems will be addressed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Even if the current problem is fixed, what about all the other issues?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Interacting with the city is a time consuming process that she doesn’t have time for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Government services are inefficient and not up to her standards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The government is doing the bare minimum to meet her needs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Venting to neighbors and on Facebook are the only things she can do while awaiting resolution of the problem</a:t>
                      </a:r>
                    </a:p>
                    <a:p>
                      <a:pPr marL="171450" indent="-171450">
                        <a:buFont typeface="Arial" charset="0"/>
                        <a:buChar char="•"/>
                      </a:pPr>
                      <a:endParaRPr lang="en-US" sz="1100" b="0" dirty="0">
                        <a:solidFill>
                          <a:schemeClr val="accent3">
                            <a:lumMod val="65000"/>
                            <a:lumOff val="35000"/>
                          </a:schemeClr>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My Seat Pleasant</a:t>
                      </a:r>
                      <a:r>
                        <a:rPr lang="en-US" sz="1100" b="0" baseline="0" dirty="0" smtClean="0">
                          <a:solidFill>
                            <a:schemeClr val="accent3">
                              <a:lumMod val="65000"/>
                              <a:lumOff val="35000"/>
                            </a:schemeClr>
                          </a:solidFill>
                          <a:latin typeface="IBM Plex Sans" charset="0"/>
                          <a:ea typeface="IBM Plex Sans" charset="0"/>
                          <a:cs typeface="IBM Plex Sans" charset="0"/>
                        </a:rPr>
                        <a:t> App</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Collect and communicate data on the cost of services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Collect data in IOC</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Encourage residents to be more involved in their local government</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Preventative maintenance leveraging IOT &amp; IOC</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Communicate</a:t>
                      </a:r>
                      <a:r>
                        <a:rPr lang="en-US" sz="1100" b="0" baseline="0" dirty="0" smtClean="0">
                          <a:solidFill>
                            <a:schemeClr val="accent3">
                              <a:lumMod val="65000"/>
                              <a:lumOff val="35000"/>
                            </a:schemeClr>
                          </a:solidFill>
                          <a:latin typeface="IBM Plex Sans" charset="0"/>
                          <a:ea typeface="IBM Plex Sans" charset="0"/>
                          <a:cs typeface="IBM Plex Sans" charset="0"/>
                        </a:rPr>
                        <a:t> the life expectancy of things like streets</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Identify who is complaining often and where they are complaining from</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Encourage residents to be proactive</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Citizen feedback through surveys, phone calls, </a:t>
                      </a:r>
                      <a:r>
                        <a:rPr lang="en-US" sz="1100" b="0" baseline="0" dirty="0" err="1" smtClean="0">
                          <a:solidFill>
                            <a:schemeClr val="accent3">
                              <a:lumMod val="65000"/>
                              <a:lumOff val="35000"/>
                            </a:schemeClr>
                          </a:solidFill>
                          <a:latin typeface="IBM Plex Sans" charset="0"/>
                          <a:ea typeface="IBM Plex Sans" charset="0"/>
                          <a:cs typeface="IBM Plex Sans" charset="0"/>
                        </a:rPr>
                        <a:t>robocalls</a:t>
                      </a:r>
                      <a:r>
                        <a:rPr lang="en-US" sz="1100" b="0" baseline="0" dirty="0" smtClean="0">
                          <a:solidFill>
                            <a:schemeClr val="accent3">
                              <a:lumMod val="65000"/>
                              <a:lumOff val="35000"/>
                            </a:schemeClr>
                          </a:solidFill>
                          <a:latin typeface="IBM Plex Sans" charset="0"/>
                          <a:ea typeface="IBM Plex Sans" charset="0"/>
                          <a:cs typeface="IBM Plex Sans" charset="0"/>
                        </a:rPr>
                        <a:t> and outreach</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Educate residents on the reasons why the city is doing what they are doing</a:t>
                      </a:r>
                    </a:p>
                    <a:p>
                      <a:pPr marL="171450" indent="-171450">
                        <a:buFont typeface="Arial" charset="0"/>
                        <a:buChar char="•"/>
                      </a:pPr>
                      <a:r>
                        <a:rPr lang="en-US" sz="1100" b="0" dirty="0" smtClean="0">
                          <a:solidFill>
                            <a:schemeClr val="accent3">
                              <a:lumMod val="65000"/>
                              <a:lumOff val="35000"/>
                            </a:schemeClr>
                          </a:solidFill>
                          <a:latin typeface="IBM Plex Sans" charset="0"/>
                          <a:ea typeface="IBM Plex Sans" charset="0"/>
                          <a:cs typeface="IBM Plex Sans" charset="0"/>
                        </a:rPr>
                        <a:t>Interact</a:t>
                      </a:r>
                      <a:r>
                        <a:rPr lang="en-US" sz="1100" b="0" baseline="0" dirty="0" smtClean="0">
                          <a:solidFill>
                            <a:schemeClr val="accent3">
                              <a:lumMod val="65000"/>
                              <a:lumOff val="35000"/>
                            </a:schemeClr>
                          </a:solidFill>
                          <a:latin typeface="IBM Plex Sans" charset="0"/>
                          <a:ea typeface="IBM Plex Sans" charset="0"/>
                          <a:cs typeface="IBM Plex Sans" charset="0"/>
                        </a:rPr>
                        <a:t> directly with city on social media </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Ask residents about their preferred method of communication (phone, text, email)</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Layout how the city will address a particular issues step-by-step</a:t>
                      </a:r>
                    </a:p>
                    <a:p>
                      <a:pPr marL="171450" indent="-171450">
                        <a:buFont typeface="Arial" charset="0"/>
                        <a:buChar char="•"/>
                      </a:pPr>
                      <a:r>
                        <a:rPr lang="en-US" sz="1100" b="0" baseline="0" dirty="0" smtClean="0">
                          <a:solidFill>
                            <a:schemeClr val="accent3">
                              <a:lumMod val="65000"/>
                              <a:lumOff val="35000"/>
                            </a:schemeClr>
                          </a:solidFill>
                          <a:latin typeface="IBM Plex Sans" charset="0"/>
                          <a:ea typeface="IBM Plex Sans" charset="0"/>
                          <a:cs typeface="IBM Plex Sans" charset="0"/>
                        </a:rPr>
                        <a:t>Provide status updates for problems as they are resolved </a:t>
                      </a:r>
                      <a:endParaRPr lang="en-US" sz="11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Council Ward meeting</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Home visits</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My</a:t>
                      </a:r>
                      <a:r>
                        <a:rPr lang="en-US" sz="1100" baseline="0" dirty="0" smtClean="0">
                          <a:solidFill>
                            <a:schemeClr val="accent3">
                              <a:lumMod val="65000"/>
                              <a:lumOff val="35000"/>
                            </a:schemeClr>
                          </a:solidFill>
                          <a:latin typeface="IBM Plex Sans" charset="0"/>
                          <a:ea typeface="IBM Plex Sans" charset="0"/>
                          <a:cs typeface="IBM Plex Sans" charset="0"/>
                        </a:rPr>
                        <a:t> Seat Pleasant App</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City website</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FY18 budget</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Board of Elections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Newsletter</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State of the City Address</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Ask Watson</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Social Media</a:t>
                      </a:r>
                    </a:p>
                    <a:p>
                      <a:pPr marL="171450" indent="-171450">
                        <a:buFont typeface="Arial" charset="0"/>
                        <a:buChar char="•"/>
                      </a:pPr>
                      <a:r>
                        <a:rPr lang="en-US" sz="1100" baseline="0" dirty="0" smtClean="0">
                          <a:solidFill>
                            <a:schemeClr val="accent3">
                              <a:lumMod val="65000"/>
                              <a:lumOff val="35000"/>
                            </a:schemeClr>
                          </a:solidFill>
                          <a:latin typeface="IBM Plex Sans" charset="0"/>
                          <a:ea typeface="IBM Plex Sans" charset="0"/>
                          <a:cs typeface="IBM Plex Sans" charset="0"/>
                        </a:rPr>
                        <a:t>Public forum</a:t>
                      </a:r>
                      <a:endParaRPr lang="en-US" sz="11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noFill/>
                      <a:prstDash val="dot"/>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0917818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Ideas</a:t>
            </a:r>
          </a:p>
        </p:txBody>
      </p:sp>
      <p:sp>
        <p:nvSpPr>
          <p:cNvPr id="3" name="Content Placeholder 2"/>
          <p:cNvSpPr>
            <a:spLocks noGrp="1"/>
          </p:cNvSpPr>
          <p:nvPr>
            <p:ph sz="quarter" idx="10"/>
          </p:nvPr>
        </p:nvSpPr>
        <p:spPr>
          <a:xfrm>
            <a:off x="548747" y="6745518"/>
            <a:ext cx="3291733" cy="1595437"/>
          </a:xfrm>
        </p:spPr>
        <p:txBody>
          <a:bodyPr/>
          <a:lstStyle/>
          <a:p>
            <a:r>
              <a:rPr lang="en-US" dirty="0"/>
              <a:t>Once your team has a clear and validated understanding of your user’s problems and challenges, this activity is a great way for many people to rapidly brainstorm a breadth of possible ideas.</a:t>
            </a:r>
          </a:p>
          <a:p>
            <a:endParaRPr lang="en-US" dirty="0"/>
          </a:p>
        </p:txBody>
      </p:sp>
      <p:sp>
        <p:nvSpPr>
          <p:cNvPr id="4" name="Text Placeholder 3"/>
          <p:cNvSpPr>
            <a:spLocks noGrp="1"/>
          </p:cNvSpPr>
          <p:nvPr>
            <p:ph type="body" sz="quarter" idx="11"/>
          </p:nvPr>
        </p:nvSpPr>
        <p:spPr>
          <a:xfrm>
            <a:off x="254854" y="1255198"/>
            <a:ext cx="3391794" cy="4734637"/>
          </a:xfrm>
        </p:spPr>
        <p:txBody>
          <a:bodyPr/>
          <a:lstStyle/>
          <a:p>
            <a:r>
              <a:rPr lang="en-US" dirty="0"/>
              <a:t>6</a:t>
            </a:r>
          </a:p>
        </p:txBody>
      </p:sp>
    </p:spTree>
    <p:extLst>
      <p:ext uri="{BB962C8B-B14F-4D97-AF65-F5344CB8AC3E}">
        <p14:creationId xmlns:p14="http://schemas.microsoft.com/office/powerpoint/2010/main" val="20258717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Big Ideas</a:t>
            </a:r>
            <a:br>
              <a:rPr lang="en-US" dirty="0"/>
            </a:br>
            <a:r>
              <a:rPr lang="en-US" sz="1100" dirty="0"/>
              <a:t>Transcribed on the next page</a:t>
            </a:r>
            <a:endParaRPr lang="en-US" dirty="0"/>
          </a:p>
        </p:txBody>
      </p:sp>
      <p:sp>
        <p:nvSpPr>
          <p:cNvPr id="9"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E7EBBB8-0ACF-C74F-831D-B707FFD96DE5}" type="slidenum">
              <a:rPr lang="en-US" smtClean="0"/>
              <a:t>23</a:t>
            </a:fld>
            <a:endParaRPr lang="en-US" dirty="0"/>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19928" b="24202"/>
          <a:stretch/>
        </p:blipFill>
        <p:spPr>
          <a:xfrm>
            <a:off x="531813" y="1446415"/>
            <a:ext cx="6449594" cy="6021185"/>
          </a:xfrm>
          <a:prstGeom prst="rect">
            <a:avLst/>
          </a:prstGeom>
        </p:spPr>
      </p:pic>
    </p:spTree>
    <p:extLst>
      <p:ext uri="{BB962C8B-B14F-4D97-AF65-F5344CB8AC3E}">
        <p14:creationId xmlns:p14="http://schemas.microsoft.com/office/powerpoint/2010/main" val="738358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531813" y="498475"/>
            <a:ext cx="6500753" cy="533198"/>
          </a:xfrm>
        </p:spPr>
        <p:txBody>
          <a:bodyPr/>
          <a:lstStyle/>
          <a:p>
            <a:r>
              <a:rPr lang="en-US" dirty="0"/>
              <a:t>Big Ideas</a:t>
            </a:r>
          </a:p>
        </p:txBody>
      </p:sp>
      <p:sp>
        <p:nvSpPr>
          <p:cNvPr id="6"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E7EBBB8-0ACF-C74F-831D-B707FFD96DE5}" type="slidenum">
              <a:rPr lang="en-US" smtClean="0"/>
              <a:t>24</a:t>
            </a:fld>
            <a:endParaRPr lang="en-US" dirty="0"/>
          </a:p>
        </p:txBody>
      </p:sp>
      <p:sp>
        <p:nvSpPr>
          <p:cNvPr id="8"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
        <p:nvSpPr>
          <p:cNvPr id="4" name="TextBox 3"/>
          <p:cNvSpPr txBox="1"/>
          <p:nvPr/>
        </p:nvSpPr>
        <p:spPr>
          <a:xfrm>
            <a:off x="640080" y="1280160"/>
            <a:ext cx="6624320" cy="6694140"/>
          </a:xfrm>
          <a:prstGeom prst="rect">
            <a:avLst/>
          </a:prstGeom>
          <a:noFill/>
        </p:spPr>
        <p:txBody>
          <a:bodyPr wrap="square" rtlCol="0">
            <a:spAutoFit/>
          </a:bodyPr>
          <a:lstStyle/>
          <a:p>
            <a:r>
              <a:rPr lang="en-US" sz="1100" b="1" dirty="0" smtClean="0">
                <a:solidFill>
                  <a:schemeClr val="accent3">
                    <a:lumMod val="65000"/>
                    <a:lumOff val="35000"/>
                  </a:schemeClr>
                </a:solidFill>
                <a:latin typeface="IBM Plex Sans" charset="0"/>
                <a:ea typeface="IBM Plex Sans" charset="0"/>
                <a:cs typeface="IBM Plex Sans" charset="0"/>
              </a:rPr>
              <a:t>Marketing and Communications</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Global marketing discovery effort </a:t>
            </a:r>
            <a:endParaRPr lang="en-US" sz="110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Marketing Campaign</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Branding strategy</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Core messaging strategy</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Videos</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VLOG</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Utilize PR Firm </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Market Seat Pleasant as a destination spot</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Verify city on all social media platforms</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Bus stop and metro station billboards</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Broadcast city meetings on Seat Pleasant TV channel (public access)</a:t>
            </a:r>
          </a:p>
          <a:p>
            <a:r>
              <a:rPr lang="en-US" sz="1100" b="1" dirty="0" smtClean="0">
                <a:solidFill>
                  <a:schemeClr val="accent3">
                    <a:lumMod val="65000"/>
                    <a:lumOff val="35000"/>
                  </a:schemeClr>
                </a:solidFill>
                <a:latin typeface="IBM Plex Sans" charset="0"/>
                <a:ea typeface="IBM Plex Sans" charset="0"/>
                <a:cs typeface="IBM Plex Sans" charset="0"/>
              </a:rPr>
              <a:t>Technology</a:t>
            </a:r>
            <a:endParaRPr lang="en-US" sz="1100" b="1"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Live feed through IOC</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Watson virtual agent</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Preventative maintenance (If </a:t>
            </a:r>
            <a:r>
              <a:rPr lang="en-US" sz="1100" dirty="0">
                <a:solidFill>
                  <a:schemeClr val="accent3">
                    <a:lumMod val="65000"/>
                    <a:lumOff val="35000"/>
                  </a:schemeClr>
                </a:solidFill>
                <a:latin typeface="IBM Plex Sans" charset="0"/>
                <a:ea typeface="IBM Plex Sans" charset="0"/>
                <a:cs typeface="IBM Plex Sans" charset="0"/>
              </a:rPr>
              <a:t>it </a:t>
            </a:r>
            <a:r>
              <a:rPr lang="en-US" sz="1100" dirty="0" err="1">
                <a:solidFill>
                  <a:schemeClr val="accent3">
                    <a:lumMod val="65000"/>
                    <a:lumOff val="35000"/>
                  </a:schemeClr>
                </a:solidFill>
                <a:latin typeface="IBM Plex Sans" charset="0"/>
                <a:ea typeface="IBM Plex Sans" charset="0"/>
                <a:cs typeface="IBM Plex Sans" charset="0"/>
              </a:rPr>
              <a:t>ain’t</a:t>
            </a:r>
            <a:r>
              <a:rPr lang="en-US" sz="1100" dirty="0">
                <a:solidFill>
                  <a:schemeClr val="accent3">
                    <a:lumMod val="65000"/>
                    <a:lumOff val="35000"/>
                  </a:schemeClr>
                </a:solidFill>
                <a:latin typeface="IBM Plex Sans" charset="0"/>
                <a:ea typeface="IBM Plex Sans" charset="0"/>
                <a:cs typeface="IBM Plex Sans" charset="0"/>
              </a:rPr>
              <a:t> broke, fix it</a:t>
            </a:r>
            <a:r>
              <a:rPr lang="en-US" sz="1100" dirty="0" smtClean="0">
                <a:solidFill>
                  <a:schemeClr val="accent3">
                    <a:lumMod val="65000"/>
                    <a:lumOff val="35000"/>
                  </a:schemeClr>
                </a:solidFill>
                <a:latin typeface="IBM Plex Sans" charset="0"/>
                <a:ea typeface="IBM Plex Sans" charset="0"/>
                <a:cs typeface="IBM Plex Sans" charset="0"/>
              </a:rPr>
              <a:t>!)</a:t>
            </a:r>
            <a:endParaRPr lang="en-US" sz="110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Technical </a:t>
            </a:r>
            <a:r>
              <a:rPr lang="en-US" sz="1100" dirty="0">
                <a:solidFill>
                  <a:schemeClr val="accent3">
                    <a:lumMod val="65000"/>
                    <a:lumOff val="35000"/>
                  </a:schemeClr>
                </a:solidFill>
                <a:latin typeface="IBM Plex Sans" charset="0"/>
                <a:ea typeface="IBM Plex Sans" charset="0"/>
                <a:cs typeface="IBM Plex Sans" charset="0"/>
              </a:rPr>
              <a:t>assistance center</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IOC </a:t>
            </a:r>
            <a:r>
              <a:rPr lang="en-US" sz="1100" dirty="0">
                <a:solidFill>
                  <a:schemeClr val="accent3">
                    <a:lumMod val="65000"/>
                    <a:lumOff val="35000"/>
                  </a:schemeClr>
                </a:solidFill>
                <a:latin typeface="IBM Plex Sans" charset="0"/>
                <a:ea typeface="IBM Plex Sans" charset="0"/>
                <a:cs typeface="IBM Plex Sans" charset="0"/>
              </a:rPr>
              <a:t>+ App Kiosks throughout city</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Police Authorized city mobile surveillance </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Environment protection monitoring</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IOC w/ Village </a:t>
            </a:r>
            <a:r>
              <a:rPr lang="en-US" sz="1100" dirty="0" smtClean="0">
                <a:solidFill>
                  <a:schemeClr val="accent3">
                    <a:lumMod val="65000"/>
                    <a:lumOff val="35000"/>
                  </a:schemeClr>
                </a:solidFill>
                <a:latin typeface="IBM Plex Sans" charset="0"/>
                <a:ea typeface="IBM Plex Sans" charset="0"/>
                <a:cs typeface="IBM Plex Sans" charset="0"/>
              </a:rPr>
              <a:t>Innovation</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Traffic cameras connected to IOC</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All-digital services (digitization of paper forms</a:t>
            </a:r>
            <a:r>
              <a:rPr lang="en-US" sz="1100" dirty="0" smtClean="0">
                <a:solidFill>
                  <a:schemeClr val="accent3">
                    <a:lumMod val="65000"/>
                    <a:lumOff val="35000"/>
                  </a:schemeClr>
                </a:solidFill>
                <a:latin typeface="IBM Plex Sans" charset="0"/>
                <a:ea typeface="IBM Plex Sans" charset="0"/>
                <a:cs typeface="IBM Plex Sans" charset="0"/>
              </a:rPr>
              <a:t>)</a:t>
            </a:r>
          </a:p>
          <a:p>
            <a:r>
              <a:rPr lang="en-US" sz="1100" b="1" dirty="0" smtClean="0">
                <a:solidFill>
                  <a:schemeClr val="accent3">
                    <a:lumMod val="65000"/>
                    <a:lumOff val="35000"/>
                  </a:schemeClr>
                </a:solidFill>
                <a:latin typeface="IBM Plex Sans" charset="0"/>
                <a:ea typeface="IBM Plex Sans" charset="0"/>
                <a:cs typeface="IBM Plex Sans" charset="0"/>
              </a:rPr>
              <a:t>Events and Engagement </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Hackathon</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Mobile Mayor </a:t>
            </a:r>
            <a:endParaRPr lang="en-US" sz="11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My Seat Pleasant App day </a:t>
            </a:r>
            <a:r>
              <a:rPr lang="en-US" sz="1100" dirty="0" smtClean="0">
                <a:solidFill>
                  <a:schemeClr val="accent3">
                    <a:lumMod val="65000"/>
                    <a:lumOff val="35000"/>
                  </a:schemeClr>
                </a:solidFill>
                <a:latin typeface="IBM Plex Sans" charset="0"/>
                <a:ea typeface="IBM Plex Sans" charset="0"/>
                <a:cs typeface="IBM Plex Sans" charset="0"/>
              </a:rPr>
              <a:t>sweepstakes</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Citizen rewards points </a:t>
            </a:r>
            <a:endParaRPr lang="en-US" sz="11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Define candidate matrix </a:t>
            </a:r>
          </a:p>
          <a:p>
            <a:pPr marL="171450" indent="-171450">
              <a:buFont typeface="Arial" charset="0"/>
              <a:buChar char="•"/>
            </a:pPr>
            <a:r>
              <a:rPr lang="en-US" sz="1100" dirty="0" smtClean="0">
                <a:solidFill>
                  <a:schemeClr val="accent3">
                    <a:lumMod val="65000"/>
                    <a:lumOff val="35000"/>
                  </a:schemeClr>
                </a:solidFill>
                <a:latin typeface="IBM Plex Sans" charset="0"/>
                <a:ea typeface="IBM Plex Sans" charset="0"/>
                <a:cs typeface="IBM Plex Sans" charset="0"/>
              </a:rPr>
              <a:t>Metrics to determine target cities (evaluation </a:t>
            </a:r>
            <a:r>
              <a:rPr lang="en-US" sz="1100" dirty="0">
                <a:solidFill>
                  <a:schemeClr val="accent3">
                    <a:lumMod val="65000"/>
                    <a:lumOff val="35000"/>
                  </a:schemeClr>
                </a:solidFill>
                <a:latin typeface="IBM Plex Sans" charset="0"/>
                <a:ea typeface="IBM Plex Sans" charset="0"/>
                <a:cs typeface="IBM Plex Sans" charset="0"/>
              </a:rPr>
              <a:t>criteria</a:t>
            </a:r>
            <a:r>
              <a:rPr lang="en-US" sz="1100" dirty="0" smtClean="0">
                <a:solidFill>
                  <a:schemeClr val="accent3">
                    <a:lumMod val="65000"/>
                    <a:lumOff val="35000"/>
                  </a:schemeClr>
                </a:solidFill>
                <a:latin typeface="IBM Plex Sans" charset="0"/>
                <a:ea typeface="IBM Plex Sans" charset="0"/>
                <a:cs typeface="IBM Plex Sans" charset="0"/>
              </a:rPr>
              <a:t>)</a:t>
            </a:r>
            <a:endParaRPr lang="en-US" sz="1100" dirty="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Commitment from target cities already identified </a:t>
            </a:r>
          </a:p>
          <a:p>
            <a:r>
              <a:rPr lang="en-US" sz="1100" b="1" dirty="0" smtClean="0">
                <a:solidFill>
                  <a:schemeClr val="accent3">
                    <a:lumMod val="65000"/>
                    <a:lumOff val="35000"/>
                  </a:schemeClr>
                </a:solidFill>
                <a:latin typeface="IBM Plex Sans" charset="0"/>
                <a:ea typeface="IBM Plex Sans" charset="0"/>
                <a:cs typeface="IBM Plex Sans" charset="0"/>
              </a:rPr>
              <a:t>Infrastructure</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Mixed-use development</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Grocery Store</a:t>
            </a:r>
          </a:p>
          <a:p>
            <a:pPr marL="171450" indent="-171450">
              <a:buFont typeface="Arial" charset="0"/>
              <a:buChar char="•"/>
            </a:pPr>
            <a:r>
              <a:rPr lang="en-US" sz="1100" dirty="0">
                <a:solidFill>
                  <a:schemeClr val="accent3">
                    <a:lumMod val="65000"/>
                    <a:lumOff val="35000"/>
                  </a:schemeClr>
                </a:solidFill>
                <a:latin typeface="IBM Plex Sans" charset="0"/>
                <a:ea typeface="IBM Plex Sans" charset="0"/>
                <a:cs typeface="IBM Plex Sans" charset="0"/>
              </a:rPr>
              <a:t>Incubator workspace</a:t>
            </a:r>
          </a:p>
          <a:p>
            <a:endParaRPr lang="en-US" sz="1100" dirty="0">
              <a:latin typeface="IBM Plex Sans" charset="0"/>
              <a:ea typeface="IBM Plex Sans" charset="0"/>
              <a:cs typeface="IBM Plex Sans" charset="0"/>
            </a:endParaRPr>
          </a:p>
          <a:p>
            <a:pPr marL="171450" indent="-171450">
              <a:buFont typeface="Arial" charset="0"/>
              <a:buChar char="•"/>
            </a:pPr>
            <a:endParaRPr lang="en-US" sz="1100" dirty="0">
              <a:latin typeface="IBM Plex Sans" charset="0"/>
              <a:ea typeface="IBM Plex Sans" charset="0"/>
              <a:cs typeface="IBM Plex Sans" charset="0"/>
            </a:endParaRPr>
          </a:p>
          <a:p>
            <a:endParaRPr lang="en-US" sz="1100" dirty="0">
              <a:latin typeface="IBM Plex Sans" charset="0"/>
              <a:ea typeface="IBM Plex Sans" charset="0"/>
              <a:cs typeface="IBM Plex Sans" charset="0"/>
            </a:endParaRPr>
          </a:p>
          <a:p>
            <a:pPr marL="171450" indent="-171450">
              <a:buFont typeface="Arial" charset="0"/>
              <a:buChar char="•"/>
            </a:pPr>
            <a:endParaRPr lang="en-US" sz="1100" dirty="0"/>
          </a:p>
        </p:txBody>
      </p:sp>
    </p:spTree>
    <p:extLst>
      <p:ext uri="{BB962C8B-B14F-4D97-AF65-F5344CB8AC3E}">
        <p14:creationId xmlns:p14="http://schemas.microsoft.com/office/powerpoint/2010/main" val="10908347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Idea</a:t>
            </a:r>
            <a:br>
              <a:rPr lang="en-US" dirty="0"/>
            </a:br>
            <a:r>
              <a:rPr lang="en-US" dirty="0"/>
              <a:t>Prioritization Exercise</a:t>
            </a:r>
          </a:p>
        </p:txBody>
      </p:sp>
      <p:sp>
        <p:nvSpPr>
          <p:cNvPr id="4" name="Text Placeholder 3"/>
          <p:cNvSpPr>
            <a:spLocks noGrp="1"/>
          </p:cNvSpPr>
          <p:nvPr>
            <p:ph type="body" sz="quarter" idx="11"/>
          </p:nvPr>
        </p:nvSpPr>
        <p:spPr>
          <a:xfrm>
            <a:off x="311681" y="1255198"/>
            <a:ext cx="3391794" cy="4734637"/>
          </a:xfrm>
        </p:spPr>
        <p:txBody>
          <a:bodyPr/>
          <a:lstStyle/>
          <a:p>
            <a:r>
              <a:rPr lang="en-US" dirty="0"/>
              <a:t>7</a:t>
            </a:r>
          </a:p>
        </p:txBody>
      </p:sp>
    </p:spTree>
    <p:extLst>
      <p:ext uri="{BB962C8B-B14F-4D97-AF65-F5344CB8AC3E}">
        <p14:creationId xmlns:p14="http://schemas.microsoft.com/office/powerpoint/2010/main" val="9948758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a:spLocks noGrp="1"/>
          </p:cNvSpPr>
          <p:nvPr>
            <p:ph type="body" sz="quarter" idx="13"/>
          </p:nvPr>
        </p:nvSpPr>
        <p:spPr>
          <a:xfrm>
            <a:off x="531813" y="498475"/>
            <a:ext cx="6500753" cy="947940"/>
          </a:xfrm>
        </p:spPr>
        <p:txBody>
          <a:bodyPr/>
          <a:lstStyle/>
          <a:p>
            <a:r>
              <a:rPr lang="en-US" dirty="0"/>
              <a:t>Big Idea Prioritization Exercise</a:t>
            </a:r>
            <a:br>
              <a:rPr lang="en-US" dirty="0"/>
            </a:br>
            <a:r>
              <a:rPr lang="en-US" sz="1100" dirty="0"/>
              <a:t>Transcribed on the next page</a:t>
            </a:r>
            <a:endParaRPr lang="en-US" dirty="0"/>
          </a:p>
        </p:txBody>
      </p:sp>
      <p:sp>
        <p:nvSpPr>
          <p:cNvPr id="12"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30</a:t>
            </a:r>
          </a:p>
        </p:txBody>
      </p:sp>
      <p:sp>
        <p:nvSpPr>
          <p:cNvPr id="13" name="TextBox 12">
            <a:extLst>
              <a:ext uri="{FF2B5EF4-FFF2-40B4-BE49-F238E27FC236}">
                <a16:creationId xmlns="" xmlns:a16="http://schemas.microsoft.com/office/drawing/2014/main" id="{256DF933-291F-4A38-BBEB-79CF4C4E029C}"/>
              </a:ext>
            </a:extLst>
          </p:cNvPr>
          <p:cNvSpPr txBox="1"/>
          <p:nvPr/>
        </p:nvSpPr>
        <p:spPr>
          <a:xfrm>
            <a:off x="531813" y="8448233"/>
            <a:ext cx="4320603" cy="1015663"/>
          </a:xfrm>
          <a:prstGeom prst="rect">
            <a:avLst/>
          </a:prstGeom>
          <a:noFill/>
        </p:spPr>
        <p:txBody>
          <a:bodyPr wrap="square" rtlCol="0">
            <a:spAutoFit/>
          </a:bodyPr>
          <a:lstStyle/>
          <a:p>
            <a:r>
              <a:rPr lang="en-US" sz="1000" b="1" dirty="0">
                <a:solidFill>
                  <a:schemeClr val="accent3">
                    <a:lumMod val="65000"/>
                    <a:lumOff val="35000"/>
                  </a:schemeClr>
                </a:solidFill>
                <a:latin typeface="IBM Plex Sans" charset="0"/>
                <a:ea typeface="IBM Plex Sans" charset="0"/>
                <a:cs typeface="IBM Plex Sans" charset="0"/>
              </a:rPr>
              <a:t>I = Impact</a:t>
            </a:r>
          </a:p>
          <a:p>
            <a:r>
              <a:rPr lang="en-US" sz="1000" b="1" dirty="0">
                <a:solidFill>
                  <a:schemeClr val="accent3">
                    <a:lumMod val="65000"/>
                    <a:lumOff val="35000"/>
                  </a:schemeClr>
                </a:solidFill>
                <a:latin typeface="IBM Plex Sans" charset="0"/>
                <a:ea typeface="IBM Plex Sans" charset="0"/>
                <a:cs typeface="IBM Plex Sans" charset="0"/>
              </a:rPr>
              <a:t>F = Feasibility </a:t>
            </a:r>
          </a:p>
          <a:p>
            <a:endParaRPr lang="en-US" sz="1000" b="1" dirty="0">
              <a:solidFill>
                <a:schemeClr val="accent3">
                  <a:lumMod val="65000"/>
                  <a:lumOff val="35000"/>
                </a:schemeClr>
              </a:solidFill>
              <a:latin typeface="IBM Plex Sans" charset="0"/>
              <a:ea typeface="IBM Plex Sans" charset="0"/>
              <a:cs typeface="IBM Plex Sans" charset="0"/>
            </a:endParaRPr>
          </a:p>
          <a:p>
            <a:r>
              <a:rPr lang="en-US" sz="1000" dirty="0">
                <a:solidFill>
                  <a:schemeClr val="accent3">
                    <a:lumMod val="65000"/>
                    <a:lumOff val="35000"/>
                  </a:schemeClr>
                </a:solidFill>
                <a:latin typeface="IBM Plex Sans" charset="0"/>
                <a:ea typeface="IBM Plex Sans" charset="0"/>
                <a:cs typeface="IBM Plex Sans" charset="0"/>
              </a:rPr>
              <a:t>Participants were each given </a:t>
            </a:r>
            <a:r>
              <a:rPr lang="en-US" sz="1000" dirty="0" smtClean="0">
                <a:solidFill>
                  <a:schemeClr val="accent3">
                    <a:lumMod val="65000"/>
                    <a:lumOff val="35000"/>
                  </a:schemeClr>
                </a:solidFill>
                <a:latin typeface="IBM Plex Sans" charset="0"/>
                <a:ea typeface="IBM Plex Sans" charset="0"/>
                <a:cs typeface="IBM Plex Sans" charset="0"/>
              </a:rPr>
              <a:t>three </a:t>
            </a:r>
            <a:r>
              <a:rPr lang="en-US" sz="1000" dirty="0">
                <a:solidFill>
                  <a:schemeClr val="accent3">
                    <a:lumMod val="65000"/>
                    <a:lumOff val="35000"/>
                  </a:schemeClr>
                </a:solidFill>
                <a:latin typeface="IBM Plex Sans" charset="0"/>
                <a:ea typeface="IBM Plex Sans" charset="0"/>
                <a:cs typeface="IBM Plex Sans" charset="0"/>
              </a:rPr>
              <a:t>dots for impact and three for Feasibility. They were asked to stick the dots on ideas they thought were most impactful and feasible.  </a:t>
            </a:r>
          </a:p>
        </p:txBody>
      </p:sp>
      <p:sp>
        <p:nvSpPr>
          <p:cNvPr id="14"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2" name="Picture 1"/>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0000"/>
                    </a14:imgEffect>
                  </a14:imgLayer>
                </a14:imgProps>
              </a:ext>
              <a:ext uri="{28A0092B-C50C-407E-A947-70E740481C1C}">
                <a14:useLocalDpi xmlns:a14="http://schemas.microsoft.com/office/drawing/2010/main" val="0"/>
              </a:ext>
            </a:extLst>
          </a:blip>
          <a:srcRect t="10512" b="9517"/>
          <a:stretch/>
        </p:blipFill>
        <p:spPr>
          <a:xfrm>
            <a:off x="688945" y="1446415"/>
            <a:ext cx="6186488" cy="6596578"/>
          </a:xfrm>
          <a:prstGeom prst="rect">
            <a:avLst/>
          </a:prstGeom>
        </p:spPr>
      </p:pic>
    </p:spTree>
    <p:extLst>
      <p:ext uri="{BB962C8B-B14F-4D97-AF65-F5344CB8AC3E}">
        <p14:creationId xmlns:p14="http://schemas.microsoft.com/office/powerpoint/2010/main" val="215476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534988" y="1666875"/>
            <a:ext cx="6697085" cy="4714875"/>
          </a:xfrm>
        </p:spPr>
        <p:txBody>
          <a:bodyPr/>
          <a:lstStyle/>
          <a:p>
            <a:pPr marL="0" lvl="0" indent="0">
              <a:buNone/>
            </a:pPr>
            <a:r>
              <a:rPr lang="en-US" b="1" dirty="0"/>
              <a:t>No </a:t>
            </a:r>
            <a:r>
              <a:rPr lang="en-US" b="1" dirty="0" smtClean="0"/>
              <a:t>Brainers</a:t>
            </a:r>
          </a:p>
          <a:p>
            <a:r>
              <a:rPr lang="en-US" dirty="0" smtClean="0"/>
              <a:t>IOC with Innovation Village </a:t>
            </a:r>
            <a:endParaRPr lang="en-US" dirty="0"/>
          </a:p>
          <a:p>
            <a:pPr marL="0" indent="0">
              <a:buNone/>
            </a:pPr>
            <a:r>
              <a:rPr lang="en-US" b="1" dirty="0" smtClean="0"/>
              <a:t>Big Bets</a:t>
            </a:r>
          </a:p>
          <a:p>
            <a:r>
              <a:rPr lang="en-US" dirty="0"/>
              <a:t>Mobile Mayor</a:t>
            </a:r>
          </a:p>
          <a:p>
            <a:r>
              <a:rPr lang="en-US" dirty="0"/>
              <a:t>My Seat Pleasant App day sweepstakes</a:t>
            </a:r>
          </a:p>
          <a:p>
            <a:r>
              <a:rPr lang="en-US" dirty="0" smtClean="0"/>
              <a:t>Utilize PR </a:t>
            </a:r>
            <a:r>
              <a:rPr lang="en-US" dirty="0"/>
              <a:t>Firm</a:t>
            </a:r>
          </a:p>
          <a:p>
            <a:r>
              <a:rPr lang="en-US" dirty="0"/>
              <a:t>Preventative Maintenance (If it </a:t>
            </a:r>
            <a:r>
              <a:rPr lang="en-US" dirty="0" err="1"/>
              <a:t>ain’t</a:t>
            </a:r>
            <a:r>
              <a:rPr lang="en-US" dirty="0"/>
              <a:t> broke, fix it!)</a:t>
            </a:r>
          </a:p>
          <a:p>
            <a:r>
              <a:rPr lang="en-US" dirty="0"/>
              <a:t>Watson virtual agent</a:t>
            </a:r>
          </a:p>
          <a:p>
            <a:r>
              <a:rPr lang="en-US" dirty="0" smtClean="0"/>
              <a:t>Police authorized </a:t>
            </a:r>
            <a:r>
              <a:rPr lang="en-US" dirty="0"/>
              <a:t>city mobile surveillance </a:t>
            </a:r>
          </a:p>
          <a:p>
            <a:r>
              <a:rPr lang="en-US" dirty="0"/>
              <a:t>Live feed through IOC</a:t>
            </a:r>
          </a:p>
          <a:p>
            <a:r>
              <a:rPr lang="en-US" dirty="0"/>
              <a:t>Citizen rewards points</a:t>
            </a:r>
          </a:p>
          <a:p>
            <a:r>
              <a:rPr lang="en-US" dirty="0"/>
              <a:t>E</a:t>
            </a:r>
            <a:r>
              <a:rPr lang="en-US" dirty="0" smtClean="0"/>
              <a:t>stablish </a:t>
            </a:r>
            <a:r>
              <a:rPr lang="en-US" dirty="0"/>
              <a:t>core messaging</a:t>
            </a:r>
          </a:p>
          <a:p>
            <a:r>
              <a:rPr lang="en-US" dirty="0" smtClean="0"/>
              <a:t>Digitize </a:t>
            </a:r>
            <a:r>
              <a:rPr lang="en-US" dirty="0"/>
              <a:t>all services </a:t>
            </a:r>
          </a:p>
          <a:p>
            <a:r>
              <a:rPr lang="en-US" dirty="0"/>
              <a:t>IOC + App Kiosk </a:t>
            </a:r>
            <a:endParaRPr lang="en-US" b="1" dirty="0" smtClean="0"/>
          </a:p>
          <a:p>
            <a:endParaRPr lang="en-US" dirty="0" smtClean="0"/>
          </a:p>
          <a:p>
            <a:endParaRPr lang="en-US" dirty="0" smtClean="0"/>
          </a:p>
          <a:p>
            <a:endParaRPr lang="en-US" dirty="0" smtClean="0"/>
          </a:p>
          <a:p>
            <a:endParaRPr lang="en-US" dirty="0"/>
          </a:p>
          <a:p>
            <a:pPr marL="0" indent="0">
              <a:buNone/>
            </a:pPr>
            <a:endParaRPr lang="en-US" dirty="0"/>
          </a:p>
          <a:p>
            <a:pPr lvl="0"/>
            <a:endParaRPr lang="en-US" dirty="0"/>
          </a:p>
          <a:p>
            <a:endParaRPr lang="en-US" dirty="0"/>
          </a:p>
        </p:txBody>
      </p:sp>
      <p:sp>
        <p:nvSpPr>
          <p:cNvPr id="3" name="Text Placeholder 2"/>
          <p:cNvSpPr>
            <a:spLocks noGrp="1"/>
          </p:cNvSpPr>
          <p:nvPr>
            <p:ph type="body" sz="quarter" idx="13"/>
          </p:nvPr>
        </p:nvSpPr>
        <p:spPr/>
        <p:txBody>
          <a:bodyPr/>
          <a:lstStyle/>
          <a:p>
            <a:r>
              <a:rPr lang="en-US" dirty="0"/>
              <a:t>Big Idea Prioritization Exercise</a:t>
            </a:r>
          </a:p>
        </p:txBody>
      </p:sp>
      <p:sp>
        <p:nvSpPr>
          <p:cNvPr id="5"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31</a:t>
            </a:r>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
        <p:nvSpPr>
          <p:cNvPr id="4" name="TextBox 3"/>
          <p:cNvSpPr txBox="1"/>
          <p:nvPr/>
        </p:nvSpPr>
        <p:spPr>
          <a:xfrm>
            <a:off x="531813" y="6534150"/>
            <a:ext cx="6745287" cy="3002360"/>
          </a:xfrm>
          <a:prstGeom prst="rect">
            <a:avLst/>
          </a:prstGeom>
          <a:noFill/>
        </p:spPr>
        <p:txBody>
          <a:bodyPr wrap="square" numCol="2" rtlCol="0">
            <a:spAutoFit/>
          </a:bodyPr>
          <a:lstStyle/>
          <a:p>
            <a:pPr lvl="0" defTabSz="1341150">
              <a:lnSpc>
                <a:spcPct val="90000"/>
              </a:lnSpc>
              <a:spcBef>
                <a:spcPts val="1467"/>
              </a:spcBef>
            </a:pPr>
            <a:r>
              <a:rPr lang="en-US" sz="1100" b="1" dirty="0">
                <a:solidFill>
                  <a:srgbClr val="000000">
                    <a:lumMod val="65000"/>
                    <a:lumOff val="35000"/>
                  </a:srgbClr>
                </a:solidFill>
                <a:latin typeface="IBM Plex Sans" charset="0"/>
                <a:ea typeface="IBM Plex Sans" charset="0"/>
                <a:cs typeface="IBM Plex Sans" charset="0"/>
              </a:rPr>
              <a:t>Other:</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Verify city on all social media platforms</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Mixed-use development</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Grocery Store</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Market Seat Pleasant as a destination </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VLOG</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Videos</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Bus stop and metro station billboards</a:t>
            </a: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Hackathon</a:t>
            </a:r>
          </a:p>
          <a:p>
            <a:pPr marL="335288" lvl="0" indent="-335288" defTabSz="1341150">
              <a:lnSpc>
                <a:spcPct val="90000"/>
              </a:lnSpc>
              <a:spcBef>
                <a:spcPts val="1467"/>
              </a:spcBef>
              <a:buFont typeface="Arial"/>
              <a:buChar char="•"/>
            </a:pP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Branding strategy</a:t>
            </a: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Define candidate matrix</a:t>
            </a:r>
          </a:p>
          <a:p>
            <a:pPr marL="335288" indent="-335288" defTabSz="1341150">
              <a:lnSpc>
                <a:spcPct val="90000"/>
              </a:lnSpc>
              <a:spcBef>
                <a:spcPts val="1467"/>
              </a:spcBef>
              <a:buFont typeface="Arial"/>
              <a:buChar char="•"/>
            </a:pPr>
            <a:r>
              <a:rPr lang="en-US" sz="1100" dirty="0" smtClean="0">
                <a:solidFill>
                  <a:schemeClr val="accent3">
                    <a:lumMod val="65000"/>
                    <a:lumOff val="35000"/>
                  </a:schemeClr>
                </a:solidFill>
                <a:latin typeface="IBM Plex Sans" charset="0"/>
                <a:ea typeface="IBM Plex Sans" charset="0"/>
                <a:cs typeface="IBM Plex Sans" charset="0"/>
              </a:rPr>
              <a:t>Broadcast </a:t>
            </a:r>
            <a:r>
              <a:rPr lang="en-US" sz="1100" dirty="0">
                <a:solidFill>
                  <a:schemeClr val="accent3">
                    <a:lumMod val="65000"/>
                    <a:lumOff val="35000"/>
                  </a:schemeClr>
                </a:solidFill>
                <a:latin typeface="IBM Plex Sans" charset="0"/>
                <a:ea typeface="IBM Plex Sans" charset="0"/>
                <a:cs typeface="IBM Plex Sans" charset="0"/>
              </a:rPr>
              <a:t>city meetings on Seat Pleasant TV channel (public access</a:t>
            </a:r>
            <a:r>
              <a:rPr lang="en-US" sz="1100" dirty="0" smtClean="0">
                <a:solidFill>
                  <a:schemeClr val="accent3">
                    <a:lumMod val="65000"/>
                    <a:lumOff val="35000"/>
                  </a:schemeClr>
                </a:solidFill>
                <a:latin typeface="IBM Plex Sans" charset="0"/>
                <a:ea typeface="IBM Plex Sans" charset="0"/>
                <a:cs typeface="IBM Plex Sans" charset="0"/>
              </a:rPr>
              <a:t>)</a:t>
            </a:r>
            <a:endParaRPr lang="en-US" sz="1100" dirty="0">
              <a:solidFill>
                <a:srgbClr val="000000">
                  <a:lumMod val="65000"/>
                  <a:lumOff val="35000"/>
                </a:srgbClr>
              </a:solidFill>
              <a:latin typeface="IBM Plex Sans" charset="0"/>
              <a:ea typeface="IBM Plex Sans" charset="0"/>
              <a:cs typeface="IBM Plex Sans" charset="0"/>
            </a:endParaRPr>
          </a:p>
          <a:p>
            <a:endParaRPr lang="en-US" dirty="0"/>
          </a:p>
        </p:txBody>
      </p:sp>
    </p:spTree>
    <p:extLst>
      <p:ext uri="{BB962C8B-B14F-4D97-AF65-F5344CB8AC3E}">
        <p14:creationId xmlns:p14="http://schemas.microsoft.com/office/powerpoint/2010/main" val="15271313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Experience-Based Roadmapping</a:t>
            </a:r>
          </a:p>
        </p:txBody>
      </p:sp>
      <p:sp>
        <p:nvSpPr>
          <p:cNvPr id="4" name="Text Placeholder 3"/>
          <p:cNvSpPr>
            <a:spLocks noGrp="1"/>
          </p:cNvSpPr>
          <p:nvPr>
            <p:ph type="body" sz="quarter" idx="11"/>
          </p:nvPr>
        </p:nvSpPr>
        <p:spPr>
          <a:xfrm>
            <a:off x="159283" y="1255198"/>
            <a:ext cx="7003520" cy="4734637"/>
          </a:xfrm>
        </p:spPr>
        <p:txBody>
          <a:bodyPr/>
          <a:lstStyle/>
          <a:p>
            <a:r>
              <a:rPr lang="en-US" dirty="0"/>
              <a:t>8</a:t>
            </a:r>
          </a:p>
        </p:txBody>
      </p:sp>
    </p:spTree>
    <p:extLst>
      <p:ext uri="{BB962C8B-B14F-4D97-AF65-F5344CB8AC3E}">
        <p14:creationId xmlns:p14="http://schemas.microsoft.com/office/powerpoint/2010/main" val="7064154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a:t>Experience-Based Roadmap</a:t>
            </a:r>
            <a:br>
              <a:rPr lang="en-US" dirty="0"/>
            </a:br>
            <a:r>
              <a:rPr lang="en-US" sz="1100" dirty="0"/>
              <a:t>Transcribed on the next page</a:t>
            </a:r>
            <a:endParaRPr lang="en-US" dirty="0"/>
          </a:p>
        </p:txBody>
      </p:sp>
      <p:sp>
        <p:nvSpPr>
          <p:cNvPr id="8"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34</a:t>
            </a:r>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brightnessContrast bright="10000"/>
                    </a14:imgEffect>
                  </a14:imgLayer>
                </a14:imgProps>
              </a:ext>
              <a:ext uri="{28A0092B-C50C-407E-A947-70E740481C1C}">
                <a14:useLocalDpi xmlns:a14="http://schemas.microsoft.com/office/drawing/2010/main" val="0"/>
              </a:ext>
            </a:extLst>
          </a:blip>
          <a:stretch>
            <a:fillRect/>
          </a:stretch>
        </p:blipFill>
        <p:spPr>
          <a:xfrm>
            <a:off x="4809876" y="2028786"/>
            <a:ext cx="2756725" cy="2679893"/>
          </a:xfrm>
          <a:prstGeom prst="rect">
            <a:avLst/>
          </a:prstGeom>
        </p:spPr>
      </p:pic>
      <p:sp>
        <p:nvSpPr>
          <p:cNvPr id="6"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4" name="Picture 3"/>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10000"/>
                    </a14:imgEffect>
                  </a14:imgLayer>
                </a14:imgProps>
              </a:ext>
              <a:ext uri="{28A0092B-C50C-407E-A947-70E740481C1C}">
                <a14:useLocalDpi xmlns:a14="http://schemas.microsoft.com/office/drawing/2010/main" val="0"/>
              </a:ext>
            </a:extLst>
          </a:blip>
          <a:srcRect r="4464"/>
          <a:stretch/>
        </p:blipFill>
        <p:spPr>
          <a:xfrm>
            <a:off x="2191986" y="2119993"/>
            <a:ext cx="3827179" cy="3099815"/>
          </a:xfrm>
          <a:prstGeom prst="rect">
            <a:avLst/>
          </a:prstGeom>
        </p:spPr>
      </p:pic>
      <p:pic>
        <p:nvPicPr>
          <p:cNvPr id="2" name="Picture 1"/>
          <p:cNvPicPr>
            <a:picLocks noChangeAspect="1"/>
          </p:cNvPicPr>
          <p:nvPr/>
        </p:nvPicPr>
        <p:blipFill>
          <a:blip r:embed="rId6">
            <a:extLst>
              <a:ext uri="{BEBA8EAE-BF5A-486C-A8C5-ECC9F3942E4B}">
                <a14:imgProps xmlns:a14="http://schemas.microsoft.com/office/drawing/2010/main">
                  <a14:imgLayer r:embed="rId7">
                    <a14:imgEffect>
                      <a14:brightnessContrast bright="10000"/>
                    </a14:imgEffect>
                  </a14:imgLayer>
                </a14:imgProps>
              </a:ext>
              <a:ext uri="{28A0092B-C50C-407E-A947-70E740481C1C}">
                <a14:useLocalDpi xmlns:a14="http://schemas.microsoft.com/office/drawing/2010/main" val="0"/>
              </a:ext>
            </a:extLst>
          </a:blip>
          <a:stretch>
            <a:fillRect/>
          </a:stretch>
        </p:blipFill>
        <p:spPr>
          <a:xfrm>
            <a:off x="209678" y="1882002"/>
            <a:ext cx="3964616" cy="2973462"/>
          </a:xfrm>
          <a:prstGeom prst="rect">
            <a:avLst/>
          </a:prstGeom>
        </p:spPr>
      </p:pic>
    </p:spTree>
    <p:extLst>
      <p:ext uri="{BB962C8B-B14F-4D97-AF65-F5344CB8AC3E}">
        <p14:creationId xmlns:p14="http://schemas.microsoft.com/office/powerpoint/2010/main" val="1450175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397" y="6580847"/>
            <a:ext cx="3022859" cy="412663"/>
          </a:xfrm>
        </p:spPr>
        <p:txBody>
          <a:bodyPr/>
          <a:lstStyle/>
          <a:p>
            <a:r>
              <a:rPr lang="en-US" sz="1200" b="1" dirty="0" smtClean="0"/>
              <a:t>City of Seat Pleasant </a:t>
            </a:r>
            <a:endParaRPr lang="en-US" sz="1200" b="1" dirty="0"/>
          </a:p>
        </p:txBody>
      </p:sp>
      <p:sp>
        <p:nvSpPr>
          <p:cNvPr id="3" name="Content Placeholder 2"/>
          <p:cNvSpPr>
            <a:spLocks noGrp="1"/>
          </p:cNvSpPr>
          <p:nvPr>
            <p:ph sz="quarter" idx="10"/>
          </p:nvPr>
        </p:nvSpPr>
        <p:spPr>
          <a:xfrm>
            <a:off x="528959" y="6941022"/>
            <a:ext cx="3022859" cy="3288157"/>
          </a:xfrm>
        </p:spPr>
        <p:txBody>
          <a:bodyPr/>
          <a:lstStyle/>
          <a:p>
            <a:pPr>
              <a:spcBef>
                <a:spcPts val="600"/>
              </a:spcBef>
            </a:pPr>
            <a:r>
              <a:rPr lang="en-US" sz="1200" dirty="0" smtClean="0"/>
              <a:t>Eugene </a:t>
            </a:r>
            <a:r>
              <a:rPr lang="en-US" sz="1200" dirty="0"/>
              <a:t>W. </a:t>
            </a:r>
            <a:r>
              <a:rPr lang="en-US" sz="1200" dirty="0" smtClean="0"/>
              <a:t>Grant</a:t>
            </a:r>
            <a:br>
              <a:rPr lang="en-US" sz="1200" dirty="0" smtClean="0"/>
            </a:br>
            <a:r>
              <a:rPr lang="en-US" sz="1200" dirty="0" smtClean="0"/>
              <a:t>Mohamed </a:t>
            </a:r>
            <a:r>
              <a:rPr lang="en-US" sz="1200" dirty="0" err="1"/>
              <a:t>Abdelhameid</a:t>
            </a:r>
            <a:r>
              <a:rPr lang="en-US" sz="1200" dirty="0"/>
              <a:t> </a:t>
            </a:r>
            <a:br>
              <a:rPr lang="en-US" sz="1200" dirty="0"/>
            </a:br>
            <a:r>
              <a:rPr lang="en-US" sz="1200" dirty="0" err="1" smtClean="0"/>
              <a:t>Desiray</a:t>
            </a:r>
            <a:r>
              <a:rPr lang="en-US" sz="1200" dirty="0" smtClean="0"/>
              <a:t> Bowie</a:t>
            </a:r>
            <a:br>
              <a:rPr lang="en-US" sz="1200" dirty="0" smtClean="0"/>
            </a:br>
            <a:r>
              <a:rPr lang="en-US" sz="1200" dirty="0" smtClean="0"/>
              <a:t>Sharron </a:t>
            </a:r>
            <a:r>
              <a:rPr lang="en-US" sz="1200" dirty="0" err="1" smtClean="0"/>
              <a:t>Lipford</a:t>
            </a:r>
            <a:r>
              <a:rPr lang="en-US" sz="1200" dirty="0" smtClean="0"/>
              <a:t/>
            </a:r>
            <a:br>
              <a:rPr lang="en-US" sz="1200" dirty="0" smtClean="0"/>
            </a:br>
            <a:r>
              <a:rPr lang="en-US" sz="1200" dirty="0" err="1" smtClean="0"/>
              <a:t>Tanika</a:t>
            </a:r>
            <a:r>
              <a:rPr lang="en-US" sz="1200" dirty="0" smtClean="0"/>
              <a:t> Shields</a:t>
            </a:r>
            <a:br>
              <a:rPr lang="en-US" sz="1200" dirty="0" smtClean="0"/>
            </a:br>
            <a:r>
              <a:rPr lang="en-US" sz="1200" dirty="0" smtClean="0"/>
              <a:t>Sean Wilson</a:t>
            </a:r>
            <a:br>
              <a:rPr lang="en-US" sz="1200" dirty="0" smtClean="0"/>
            </a:br>
            <a:r>
              <a:rPr lang="en-US" sz="1200" dirty="0" err="1" smtClean="0"/>
              <a:t>Weyimi</a:t>
            </a:r>
            <a:r>
              <a:rPr lang="en-US" sz="1200" dirty="0" smtClean="0"/>
              <a:t> </a:t>
            </a:r>
            <a:r>
              <a:rPr lang="en-US" sz="1200" dirty="0" err="1" smtClean="0"/>
              <a:t>Ayu</a:t>
            </a:r>
            <a:r>
              <a:rPr lang="en-US" sz="1200" dirty="0" smtClean="0"/>
              <a:t/>
            </a:r>
            <a:br>
              <a:rPr lang="en-US" sz="1200" dirty="0" smtClean="0"/>
            </a:br>
            <a:r>
              <a:rPr lang="en-US" sz="1200" dirty="0" smtClean="0"/>
              <a:t>J.C</a:t>
            </a:r>
            <a:r>
              <a:rPr lang="en-US" sz="1200" dirty="0"/>
              <a:t>. </a:t>
            </a:r>
            <a:r>
              <a:rPr lang="en-US" sz="1200" dirty="0" smtClean="0"/>
              <a:t>Riley</a:t>
            </a:r>
            <a:br>
              <a:rPr lang="en-US" sz="1200" dirty="0" smtClean="0"/>
            </a:br>
            <a:r>
              <a:rPr lang="en-US" sz="1200" dirty="0" smtClean="0"/>
              <a:t>Monica Biscoe</a:t>
            </a:r>
            <a:br>
              <a:rPr lang="en-US" sz="1200" dirty="0" smtClean="0"/>
            </a:br>
            <a:r>
              <a:rPr lang="en-US" sz="1200" dirty="0" smtClean="0"/>
              <a:t>Chris Valentine</a:t>
            </a:r>
            <a:br>
              <a:rPr lang="en-US" sz="1200" dirty="0" smtClean="0"/>
            </a:br>
            <a:endParaRPr lang="en-US" sz="1200" dirty="0"/>
          </a:p>
        </p:txBody>
      </p:sp>
      <p:sp>
        <p:nvSpPr>
          <p:cNvPr id="4" name="Content Placeholder 3"/>
          <p:cNvSpPr>
            <a:spLocks noGrp="1"/>
          </p:cNvSpPr>
          <p:nvPr>
            <p:ph sz="quarter" idx="11"/>
          </p:nvPr>
        </p:nvSpPr>
        <p:spPr>
          <a:xfrm>
            <a:off x="3532005" y="6951312"/>
            <a:ext cx="3022859" cy="3288157"/>
          </a:xfrm>
        </p:spPr>
        <p:txBody>
          <a:bodyPr/>
          <a:lstStyle/>
          <a:p>
            <a:pPr>
              <a:spcBef>
                <a:spcPts val="600"/>
              </a:spcBef>
            </a:pPr>
            <a:r>
              <a:rPr lang="en-US" sz="1200" dirty="0" smtClean="0"/>
              <a:t>Alex Brown</a:t>
            </a:r>
            <a:br>
              <a:rPr lang="en-US" sz="1200" dirty="0" smtClean="0"/>
            </a:br>
            <a:r>
              <a:rPr lang="en-US" sz="1200" dirty="0" smtClean="0"/>
              <a:t>Lauren Doyle</a:t>
            </a:r>
            <a:br>
              <a:rPr lang="en-US" sz="1200" dirty="0" smtClean="0"/>
            </a:br>
            <a:r>
              <a:rPr lang="en-US" sz="1200" dirty="0" smtClean="0"/>
              <a:t>Ron Kim</a:t>
            </a:r>
            <a:br>
              <a:rPr lang="en-US" sz="1200" dirty="0" smtClean="0"/>
            </a:br>
            <a:r>
              <a:rPr lang="en-US" sz="1200" dirty="0" smtClean="0"/>
              <a:t>Keith Van </a:t>
            </a:r>
            <a:r>
              <a:rPr lang="en-US" sz="1200" dirty="0" err="1" smtClean="0"/>
              <a:t>Leeuwen</a:t>
            </a:r>
            <a:r>
              <a:rPr lang="en-US" sz="1200" dirty="0"/>
              <a:t/>
            </a:r>
            <a:br>
              <a:rPr lang="en-US" sz="1200" dirty="0"/>
            </a:br>
            <a:r>
              <a:rPr lang="en-US" sz="1200" dirty="0" smtClean="0"/>
              <a:t>Thomas Coleman</a:t>
            </a:r>
            <a:br>
              <a:rPr lang="en-US" sz="1200" dirty="0" smtClean="0"/>
            </a:br>
            <a:r>
              <a:rPr lang="en-US" sz="1200" dirty="0" smtClean="0"/>
              <a:t>Michael Chiang</a:t>
            </a:r>
            <a:endParaRPr lang="en-US" sz="1200" dirty="0"/>
          </a:p>
        </p:txBody>
      </p:sp>
      <p:sp>
        <p:nvSpPr>
          <p:cNvPr id="5" name="Text Placeholder 4"/>
          <p:cNvSpPr>
            <a:spLocks noGrp="1"/>
          </p:cNvSpPr>
          <p:nvPr>
            <p:ph type="body" sz="quarter" idx="12"/>
          </p:nvPr>
        </p:nvSpPr>
        <p:spPr>
          <a:xfrm>
            <a:off x="3480796" y="6570557"/>
            <a:ext cx="3022600" cy="411162"/>
          </a:xfrm>
        </p:spPr>
        <p:txBody>
          <a:bodyPr/>
          <a:lstStyle/>
          <a:p>
            <a:r>
              <a:rPr lang="en-US" sz="1200" b="1" dirty="0"/>
              <a:t>IBM</a:t>
            </a:r>
          </a:p>
        </p:txBody>
      </p:sp>
      <p:sp>
        <p:nvSpPr>
          <p:cNvPr id="6" name="Text Placeholder 5"/>
          <p:cNvSpPr>
            <a:spLocks noGrp="1"/>
          </p:cNvSpPr>
          <p:nvPr>
            <p:ph type="body" sz="quarter" idx="13"/>
          </p:nvPr>
        </p:nvSpPr>
        <p:spPr/>
        <p:txBody>
          <a:bodyPr/>
          <a:lstStyle/>
          <a:p>
            <a:r>
              <a:rPr lang="en-US" dirty="0"/>
              <a:t>Attendees</a:t>
            </a:r>
          </a:p>
        </p:txBody>
      </p:sp>
      <p:sp>
        <p:nvSpPr>
          <p:cNvPr id="8"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
        <p:nvSpPr>
          <p:cNvPr id="9"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311" t="9989" r="-1311" b="21583"/>
          <a:stretch/>
        </p:blipFill>
        <p:spPr>
          <a:xfrm>
            <a:off x="651868" y="1051575"/>
            <a:ext cx="6148982" cy="5503891"/>
          </a:xfrm>
          <a:prstGeom prst="rect">
            <a:avLst/>
          </a:prstGeom>
        </p:spPr>
      </p:pic>
    </p:spTree>
    <p:extLst>
      <p:ext uri="{BB962C8B-B14F-4D97-AF65-F5344CB8AC3E}">
        <p14:creationId xmlns:p14="http://schemas.microsoft.com/office/powerpoint/2010/main" val="12626509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0"/>
            <p:extLst>
              <p:ext uri="{D42A27DB-BD31-4B8C-83A1-F6EECF244321}">
                <p14:modId xmlns:p14="http://schemas.microsoft.com/office/powerpoint/2010/main" val="1461110590"/>
              </p:ext>
            </p:extLst>
          </p:nvPr>
        </p:nvGraphicFramePr>
        <p:xfrm>
          <a:off x="438912" y="616004"/>
          <a:ext cx="6848855" cy="5480915"/>
        </p:xfrm>
        <a:graphic>
          <a:graphicData uri="http://schemas.openxmlformats.org/drawingml/2006/table">
            <a:tbl>
              <a:tblPr firstRow="1" bandRow="1">
                <a:tableStyleId>{5C22544A-7EE6-4342-B048-85BDC9FD1C3A}</a:tableStyleId>
              </a:tblPr>
              <a:tblGrid>
                <a:gridCol w="1325880">
                  <a:extLst>
                    <a:ext uri="{9D8B030D-6E8A-4147-A177-3AD203B41FA5}">
                      <a16:colId xmlns="" xmlns:a16="http://schemas.microsoft.com/office/drawing/2014/main" val="20000"/>
                    </a:ext>
                  </a:extLst>
                </a:gridCol>
                <a:gridCol w="1776836">
                  <a:extLst>
                    <a:ext uri="{9D8B030D-6E8A-4147-A177-3AD203B41FA5}">
                      <a16:colId xmlns="" xmlns:a16="http://schemas.microsoft.com/office/drawing/2014/main" val="20001"/>
                    </a:ext>
                  </a:extLst>
                </a:gridCol>
                <a:gridCol w="1843445">
                  <a:extLst>
                    <a:ext uri="{9D8B030D-6E8A-4147-A177-3AD203B41FA5}">
                      <a16:colId xmlns="" xmlns:a16="http://schemas.microsoft.com/office/drawing/2014/main" val="4007077438"/>
                    </a:ext>
                  </a:extLst>
                </a:gridCol>
                <a:gridCol w="1902694">
                  <a:extLst>
                    <a:ext uri="{9D8B030D-6E8A-4147-A177-3AD203B41FA5}">
                      <a16:colId xmlns="" xmlns:a16="http://schemas.microsoft.com/office/drawing/2014/main" val="20003"/>
                    </a:ext>
                  </a:extLst>
                </a:gridCol>
              </a:tblGrid>
              <a:tr h="545649">
                <a:tc>
                  <a:txBody>
                    <a:bodyPr/>
                    <a:lstStyle/>
                    <a:p>
                      <a:endParaRPr lang="en-US" sz="1000" dirty="0">
                        <a:solidFill>
                          <a:schemeClr val="accent2"/>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000" dirty="0" smtClean="0">
                          <a:solidFill>
                            <a:schemeClr val="accent2"/>
                          </a:solidFill>
                          <a:latin typeface="IBM Plex Sans" charset="0"/>
                          <a:ea typeface="IBM Plex Sans" charset="0"/>
                          <a:cs typeface="IBM Plex Sans" charset="0"/>
                        </a:rPr>
                        <a:t>2018</a:t>
                      </a:r>
                      <a:r>
                        <a:rPr lang="en-US" sz="1000" dirty="0">
                          <a:solidFill>
                            <a:schemeClr val="accent2"/>
                          </a:solidFill>
                          <a:latin typeface="IBM Plex Sans" charset="0"/>
                          <a:ea typeface="IBM Plex Sans" charset="0"/>
                          <a:cs typeface="IBM Plex Sans" charset="0"/>
                        </a:rPr>
                        <a:t/>
                      </a:r>
                      <a:br>
                        <a:rPr lang="en-US" sz="1000" dirty="0">
                          <a:solidFill>
                            <a:schemeClr val="accent2"/>
                          </a:solidFill>
                          <a:latin typeface="IBM Plex Sans" charset="0"/>
                          <a:ea typeface="IBM Plex Sans" charset="0"/>
                          <a:cs typeface="IBM Plex Sans" charset="0"/>
                        </a:rPr>
                      </a:br>
                      <a:r>
                        <a:rPr lang="en-US" sz="1000" dirty="0">
                          <a:solidFill>
                            <a:schemeClr val="accent2"/>
                          </a:solidFill>
                          <a:latin typeface="IBM Plex Sans" charset="0"/>
                          <a:ea typeface="IBM Plex Sans" charset="0"/>
                          <a:cs typeface="IBM Plex Sans" charset="0"/>
                        </a:rPr>
                        <a:t>Immediate Term:</a:t>
                      </a:r>
                      <a:r>
                        <a:rPr lang="en-US" sz="1000" baseline="0" dirty="0">
                          <a:solidFill>
                            <a:schemeClr val="accent2"/>
                          </a:solidFill>
                          <a:latin typeface="IBM Plex Sans" charset="0"/>
                          <a:ea typeface="IBM Plex Sans" charset="0"/>
                          <a:cs typeface="IBM Plex Sans" charset="0"/>
                        </a:rPr>
                        <a:t> </a:t>
                      </a:r>
                      <a:r>
                        <a:rPr lang="en-US" sz="1000" baseline="0" dirty="0" smtClean="0">
                          <a:solidFill>
                            <a:schemeClr val="accent2"/>
                          </a:solidFill>
                          <a:latin typeface="IBM Plex Sans" charset="0"/>
                          <a:ea typeface="IBM Plex Sans" charset="0"/>
                          <a:cs typeface="IBM Plex Sans" charset="0"/>
                        </a:rPr>
                        <a:t>Less than 1 year</a:t>
                      </a:r>
                      <a:endParaRPr lang="en-US" sz="10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000" dirty="0" smtClean="0">
                          <a:solidFill>
                            <a:schemeClr val="accent2"/>
                          </a:solidFill>
                          <a:latin typeface="IBM Plex Sans" charset="0"/>
                          <a:ea typeface="IBM Plex Sans" charset="0"/>
                          <a:cs typeface="IBM Plex Sans" charset="0"/>
                        </a:rPr>
                        <a:t>2018-19</a:t>
                      </a:r>
                      <a:endParaRPr lang="en-US" sz="1000" dirty="0">
                        <a:solidFill>
                          <a:schemeClr val="accent2"/>
                        </a:solidFill>
                        <a:latin typeface="IBM Plex Sans" charset="0"/>
                        <a:ea typeface="IBM Plex Sans" charset="0"/>
                        <a:cs typeface="IBM Plex Sans" charset="0"/>
                      </a:endParaRPr>
                    </a:p>
                    <a:p>
                      <a:r>
                        <a:rPr lang="en-US" sz="1000" dirty="0" smtClean="0">
                          <a:solidFill>
                            <a:schemeClr val="accent2"/>
                          </a:solidFill>
                          <a:latin typeface="IBM Plex Sans" charset="0"/>
                          <a:ea typeface="IBM Plex Sans" charset="0"/>
                          <a:cs typeface="IBM Plex Sans" charset="0"/>
                        </a:rPr>
                        <a:t>Medium</a:t>
                      </a:r>
                      <a:r>
                        <a:rPr lang="en-US" sz="1000" baseline="0" dirty="0" smtClean="0">
                          <a:solidFill>
                            <a:schemeClr val="accent2"/>
                          </a:solidFill>
                          <a:latin typeface="IBM Plex Sans" charset="0"/>
                          <a:ea typeface="IBM Plex Sans" charset="0"/>
                          <a:cs typeface="IBM Plex Sans" charset="0"/>
                        </a:rPr>
                        <a:t> </a:t>
                      </a:r>
                      <a:r>
                        <a:rPr lang="en-US" sz="1000" dirty="0" smtClean="0">
                          <a:solidFill>
                            <a:schemeClr val="accent2"/>
                          </a:solidFill>
                          <a:latin typeface="IBM Plex Sans" charset="0"/>
                          <a:ea typeface="IBM Plex Sans" charset="0"/>
                          <a:cs typeface="IBM Plex Sans" charset="0"/>
                        </a:rPr>
                        <a:t>Term</a:t>
                      </a:r>
                      <a:r>
                        <a:rPr lang="en-US" sz="1000" dirty="0">
                          <a:solidFill>
                            <a:schemeClr val="accent2"/>
                          </a:solidFill>
                          <a:latin typeface="IBM Plex Sans" charset="0"/>
                          <a:ea typeface="IBM Plex Sans" charset="0"/>
                          <a:cs typeface="IBM Plex Sans" charset="0"/>
                        </a:rPr>
                        <a:t>: </a:t>
                      </a:r>
                      <a:r>
                        <a:rPr lang="en-US" sz="1000" dirty="0" smtClean="0">
                          <a:solidFill>
                            <a:schemeClr val="accent2"/>
                          </a:solidFill>
                          <a:latin typeface="IBM Plex Sans" charset="0"/>
                          <a:ea typeface="IBM Plex Sans" charset="0"/>
                          <a:cs typeface="IBM Plex Sans" charset="0"/>
                        </a:rPr>
                        <a:t>1-2  years</a:t>
                      </a:r>
                      <a:endParaRPr lang="en-US" sz="10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r>
                        <a:rPr lang="en-US" sz="1000" dirty="0">
                          <a:solidFill>
                            <a:schemeClr val="accent2"/>
                          </a:solidFill>
                          <a:latin typeface="IBM Plex Sans" charset="0"/>
                          <a:ea typeface="IBM Plex Sans" charset="0"/>
                          <a:cs typeface="IBM Plex Sans" charset="0"/>
                        </a:rPr>
                        <a:t>2019 - 2021</a:t>
                      </a:r>
                    </a:p>
                    <a:p>
                      <a:r>
                        <a:rPr lang="en-US" sz="1000" dirty="0">
                          <a:solidFill>
                            <a:schemeClr val="accent2"/>
                          </a:solidFill>
                          <a:latin typeface="IBM Plex Sans" charset="0"/>
                          <a:ea typeface="IBM Plex Sans" charset="0"/>
                          <a:cs typeface="IBM Plex Sans" charset="0"/>
                        </a:rPr>
                        <a:t>Long Term:</a:t>
                      </a:r>
                      <a:r>
                        <a:rPr lang="en-US" sz="1000" baseline="0" dirty="0">
                          <a:solidFill>
                            <a:schemeClr val="accent2"/>
                          </a:solidFill>
                          <a:latin typeface="IBM Plex Sans" charset="0"/>
                          <a:ea typeface="IBM Plex Sans" charset="0"/>
                          <a:cs typeface="IBM Plex Sans" charset="0"/>
                        </a:rPr>
                        <a:t> </a:t>
                      </a:r>
                      <a:r>
                        <a:rPr lang="en-US" sz="1000" baseline="0" dirty="0" smtClean="0">
                          <a:solidFill>
                            <a:schemeClr val="accent2"/>
                          </a:solidFill>
                          <a:latin typeface="IBM Plex Sans" charset="0"/>
                          <a:ea typeface="IBM Plex Sans" charset="0"/>
                          <a:cs typeface="IBM Plex Sans" charset="0"/>
                        </a:rPr>
                        <a:t>2-5 years</a:t>
                      </a:r>
                      <a:endParaRPr lang="en-US" sz="1000" dirty="0">
                        <a:solidFill>
                          <a:schemeClr val="accent2"/>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mpd="sng">
                      <a:noFill/>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extLst>
                  <a:ext uri="{0D108BD9-81ED-4DB2-BD59-A6C34878D82A}">
                    <a16:rowId xmlns="" xmlns:a16="http://schemas.microsoft.com/office/drawing/2014/main" val="10000"/>
                  </a:ext>
                </a:extLst>
              </a:tr>
              <a:tr h="1156204">
                <a:tc>
                  <a:txBody>
                    <a:bodyPr/>
                    <a:lstStyle/>
                    <a:p>
                      <a:pPr marL="0" marR="0" indent="0" algn="l" defTabSz="1341150" rtl="0" eaLnBrk="1" fontAlgn="auto" latinLnBrk="0" hangingPunct="1">
                        <a:lnSpc>
                          <a:spcPct val="100000"/>
                        </a:lnSpc>
                        <a:spcBef>
                          <a:spcPts val="0"/>
                        </a:spcBef>
                        <a:spcAft>
                          <a:spcPts val="0"/>
                        </a:spcAft>
                        <a:buClrTx/>
                        <a:buSzTx/>
                        <a:buFontTx/>
                        <a:buNone/>
                        <a:tabLst/>
                        <a:defRPr/>
                      </a:pPr>
                      <a:r>
                        <a:rPr lang="en-US" sz="1000" b="1" dirty="0" smtClean="0">
                          <a:solidFill>
                            <a:schemeClr val="accent4"/>
                          </a:solidFill>
                          <a:latin typeface="IBM Plex Sans" charset="0"/>
                          <a:ea typeface="IBM Plex Sans" charset="0"/>
                          <a:cs typeface="IBM Plex Sans" charset="0"/>
                        </a:rPr>
                        <a:t>Marketing and Communications</a:t>
                      </a:r>
                    </a:p>
                    <a:p>
                      <a:endParaRPr lang="en-US" sz="1000" b="1" dirty="0">
                        <a:solidFill>
                          <a:schemeClr val="accent6"/>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Global marketing discovery effort </a:t>
                      </a:r>
                    </a:p>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Marketing Campaign</a:t>
                      </a:r>
                    </a:p>
                    <a:p>
                      <a:pPr marL="171450" indent="-171450">
                        <a:buFont typeface="Arial" charset="0"/>
                        <a:buChar char="•"/>
                      </a:pPr>
                      <a:r>
                        <a:rPr lang="en-US" sz="1000" b="0" dirty="0" smtClean="0">
                          <a:solidFill>
                            <a:schemeClr val="accent3">
                              <a:lumMod val="65000"/>
                              <a:lumOff val="35000"/>
                            </a:schemeClr>
                          </a:solidFill>
                          <a:latin typeface="IBM Plex Sans" charset="0"/>
                          <a:ea typeface="IBM Plex Sans" charset="0"/>
                          <a:cs typeface="IBM Plex Sans" charset="0"/>
                        </a:rPr>
                        <a:t>Videos</a:t>
                      </a:r>
                    </a:p>
                    <a:p>
                      <a:pPr marL="171450" indent="-171450">
                        <a:buFont typeface="Arial" charset="0"/>
                        <a:buChar char="•"/>
                      </a:pPr>
                      <a:r>
                        <a:rPr lang="en-US" sz="1000" b="0" dirty="0" smtClean="0">
                          <a:solidFill>
                            <a:schemeClr val="accent3">
                              <a:lumMod val="65000"/>
                              <a:lumOff val="35000"/>
                            </a:schemeClr>
                          </a:solidFill>
                          <a:latin typeface="IBM Plex Sans" charset="0"/>
                          <a:ea typeface="IBM Plex Sans" charset="0"/>
                          <a:cs typeface="IBM Plex Sans" charset="0"/>
                        </a:rPr>
                        <a:t>Vlog</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dirty="0" smtClean="0">
                          <a:solidFill>
                            <a:schemeClr val="accent3">
                              <a:lumMod val="65000"/>
                              <a:lumOff val="35000"/>
                            </a:schemeClr>
                          </a:solidFill>
                          <a:latin typeface="IBM Plex Sans" charset="0"/>
                          <a:ea typeface="IBM Plex Sans" charset="0"/>
                          <a:cs typeface="IBM Plex Sans" charset="0"/>
                        </a:rPr>
                        <a:t>Verify city on all social media platforms</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dirty="0" smtClean="0">
                          <a:solidFill>
                            <a:schemeClr val="accent3">
                              <a:lumMod val="65000"/>
                              <a:lumOff val="35000"/>
                            </a:schemeClr>
                          </a:solidFill>
                          <a:latin typeface="IBM Plex Sans" charset="0"/>
                          <a:ea typeface="IBM Plex Sans" charset="0"/>
                          <a:cs typeface="IBM Plex Sans" charset="0"/>
                        </a:rPr>
                        <a:t>Branding</a:t>
                      </a:r>
                      <a:r>
                        <a:rPr lang="en-US" sz="1000" baseline="0" dirty="0" smtClean="0">
                          <a:solidFill>
                            <a:schemeClr val="accent3">
                              <a:lumMod val="65000"/>
                              <a:lumOff val="35000"/>
                            </a:schemeClr>
                          </a:solidFill>
                          <a:latin typeface="IBM Plex Sans" charset="0"/>
                          <a:ea typeface="IBM Plex Sans" charset="0"/>
                          <a:cs typeface="IBM Plex Sans" charset="0"/>
                        </a:rPr>
                        <a:t> strategy</a:t>
                      </a:r>
                      <a:endParaRPr lang="en-US" sz="1000" dirty="0" smtClean="0">
                        <a:solidFill>
                          <a:schemeClr val="accent3">
                            <a:lumMod val="65000"/>
                            <a:lumOff val="35000"/>
                          </a:schemeClr>
                        </a:solidFill>
                        <a:latin typeface="IBM Plex Sans" charset="0"/>
                        <a:ea typeface="IBM Plex Sans" charset="0"/>
                        <a:cs typeface="IBM Plex Sans" charset="0"/>
                      </a:endParaRP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dirty="0" smtClean="0">
                          <a:solidFill>
                            <a:schemeClr val="accent3">
                              <a:lumMod val="65000"/>
                              <a:lumOff val="35000"/>
                            </a:schemeClr>
                          </a:solidFill>
                          <a:latin typeface="IBM Plex Sans" charset="0"/>
                          <a:ea typeface="IBM Plex Sans" charset="0"/>
                          <a:cs typeface="IBM Plex Sans" charset="0"/>
                        </a:rPr>
                        <a:t>Seat Pleasant television</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endParaRPr lang="en-US" sz="10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000" b="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0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b="0" dirty="0" smtClean="0">
                          <a:solidFill>
                            <a:schemeClr val="accent3">
                              <a:lumMod val="65000"/>
                              <a:lumOff val="35000"/>
                            </a:schemeClr>
                          </a:solidFill>
                          <a:latin typeface="IBM Plex Sans" charset="0"/>
                          <a:ea typeface="IBM Plex Sans" charset="0"/>
                          <a:cs typeface="IBM Plex Sans" charset="0"/>
                        </a:rPr>
                        <a:t>Package</a:t>
                      </a:r>
                      <a:r>
                        <a:rPr lang="en-US" sz="1000" b="0" baseline="0" dirty="0" smtClean="0">
                          <a:solidFill>
                            <a:schemeClr val="accent3">
                              <a:lumMod val="65000"/>
                              <a:lumOff val="35000"/>
                            </a:schemeClr>
                          </a:solidFill>
                          <a:latin typeface="IBM Plex Sans" charset="0"/>
                          <a:ea typeface="IBM Plex Sans" charset="0"/>
                          <a:cs typeface="IBM Plex Sans" charset="0"/>
                        </a:rPr>
                        <a:t> marketing plan</a:t>
                      </a:r>
                    </a:p>
                    <a:p>
                      <a:pPr marL="171450" indent="-171450">
                        <a:buFont typeface="Arial" charset="0"/>
                        <a:buChar char="•"/>
                      </a:pPr>
                      <a:r>
                        <a:rPr lang="en-US" sz="1000" b="0" baseline="0" dirty="0" smtClean="0">
                          <a:solidFill>
                            <a:schemeClr val="accent3">
                              <a:lumMod val="65000"/>
                              <a:lumOff val="35000"/>
                            </a:schemeClr>
                          </a:solidFill>
                          <a:latin typeface="IBM Plex Sans" charset="0"/>
                          <a:ea typeface="IBM Plex Sans" charset="0"/>
                          <a:cs typeface="IBM Plex Sans" charset="0"/>
                        </a:rPr>
                        <a:t>Establish core messaging</a:t>
                      </a:r>
                      <a:endParaRPr lang="en-US" sz="1000" b="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dirty="0" smtClean="0">
                          <a:solidFill>
                            <a:schemeClr val="accent3">
                              <a:lumMod val="65000"/>
                              <a:lumOff val="35000"/>
                            </a:schemeClr>
                          </a:solidFill>
                          <a:latin typeface="IBM Plex Sans" charset="0"/>
                          <a:ea typeface="IBM Plex Sans" charset="0"/>
                          <a:cs typeface="IBM Plex Sans" charset="0"/>
                        </a:rPr>
                        <a:t>Bus stop and metro station billboards</a:t>
                      </a:r>
                    </a:p>
                    <a:p>
                      <a:pPr marL="171450" indent="-171450">
                        <a:buFont typeface="Arial" charset="0"/>
                        <a:buChar char="•"/>
                      </a:pPr>
                      <a:endParaRPr lang="en-US" sz="1000" baseline="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1"/>
                  </a:ext>
                </a:extLst>
              </a:tr>
              <a:tr h="1000355">
                <a:tc>
                  <a:txBody>
                    <a:bodyPr/>
                    <a:lstStyle/>
                    <a:p>
                      <a:r>
                        <a:rPr lang="en-US" sz="1000" b="1" dirty="0" smtClean="0">
                          <a:solidFill>
                            <a:schemeClr val="accent6"/>
                          </a:solidFill>
                          <a:latin typeface="IBM Plex Sans" charset="0"/>
                          <a:ea typeface="IBM Plex Sans" charset="0"/>
                          <a:cs typeface="IBM Plex Sans" charset="0"/>
                        </a:rPr>
                        <a:t>Technology</a:t>
                      </a:r>
                      <a:endParaRPr lang="en-US" sz="1000" b="1" dirty="0">
                        <a:solidFill>
                          <a:schemeClr val="accent6"/>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Traffic cameras connected to IOC</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baseline="0" dirty="0" smtClean="0">
                          <a:solidFill>
                            <a:schemeClr val="accent3">
                              <a:lumMod val="65000"/>
                              <a:lumOff val="35000"/>
                            </a:schemeClr>
                          </a:solidFill>
                          <a:latin typeface="IBM Plex Sans" charset="0"/>
                          <a:ea typeface="IBM Plex Sans" charset="0"/>
                          <a:cs typeface="IBM Plex Sans" charset="0"/>
                        </a:rPr>
                        <a:t>Digitize all services </a:t>
                      </a:r>
                      <a:endParaRPr lang="en-US" sz="1000" baseline="0" dirty="0" smtClean="0">
                        <a:solidFill>
                          <a:schemeClr val="accent5"/>
                        </a:solidFill>
                        <a:latin typeface="IBM Plex Sans" charset="0"/>
                        <a:ea typeface="IBM Plex Sans" charset="0"/>
                        <a:cs typeface="IBM Plex Sans" charset="0"/>
                      </a:endParaRPr>
                    </a:p>
                    <a:p>
                      <a:pPr marL="171450" indent="-171450">
                        <a:buFont typeface="Arial" charset="0"/>
                        <a:buChar char="•"/>
                      </a:pPr>
                      <a:r>
                        <a:rPr lang="en-US" sz="1000" baseline="0" dirty="0" smtClean="0">
                          <a:solidFill>
                            <a:schemeClr val="accent3">
                              <a:lumMod val="65000"/>
                              <a:lumOff val="35000"/>
                            </a:schemeClr>
                          </a:solidFill>
                          <a:latin typeface="IBM Plex Sans" charset="0"/>
                          <a:ea typeface="IBM Plex Sans" charset="0"/>
                          <a:cs typeface="IBM Plex Sans" charset="0"/>
                        </a:rPr>
                        <a:t>Watson virtual agent</a:t>
                      </a:r>
                      <a:endParaRPr lang="en-US" sz="10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Environment</a:t>
                      </a:r>
                      <a:r>
                        <a:rPr lang="en-US" sz="1000" baseline="0" dirty="0" smtClean="0">
                          <a:solidFill>
                            <a:schemeClr val="accent3">
                              <a:lumMod val="65000"/>
                              <a:lumOff val="35000"/>
                            </a:schemeClr>
                          </a:solidFill>
                          <a:latin typeface="IBM Plex Sans" charset="0"/>
                          <a:ea typeface="IBM Plex Sans" charset="0"/>
                          <a:cs typeface="IBM Plex Sans" charset="0"/>
                        </a:rPr>
                        <a:t> protection monitoring</a:t>
                      </a:r>
                    </a:p>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Police Authorized city mobile surveillance</a:t>
                      </a: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Innovation Village</a:t>
                      </a:r>
                    </a:p>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IOC @</a:t>
                      </a:r>
                      <a:r>
                        <a:rPr lang="en-US" sz="1000" baseline="0" dirty="0" smtClean="0">
                          <a:solidFill>
                            <a:schemeClr val="accent3">
                              <a:lumMod val="65000"/>
                              <a:lumOff val="35000"/>
                            </a:schemeClr>
                          </a:solidFill>
                          <a:latin typeface="IBM Plex Sans" charset="0"/>
                          <a:ea typeface="IBM Plex Sans" charset="0"/>
                          <a:cs typeface="IBM Plex Sans" charset="0"/>
                        </a:rPr>
                        <a:t> App Kiosk</a:t>
                      </a:r>
                    </a:p>
                    <a:p>
                      <a:pPr marL="171450" indent="-171450">
                        <a:buFont typeface="Arial" charset="0"/>
                        <a:buChar char="•"/>
                      </a:pPr>
                      <a:r>
                        <a:rPr lang="en-US" sz="1000" baseline="0" dirty="0" smtClean="0">
                          <a:solidFill>
                            <a:schemeClr val="accent3">
                              <a:lumMod val="65000"/>
                              <a:lumOff val="35000"/>
                            </a:schemeClr>
                          </a:solidFill>
                          <a:latin typeface="IBM Plex Sans" charset="0"/>
                          <a:ea typeface="IBM Plex Sans" charset="0"/>
                          <a:cs typeface="IBM Plex Sans" charset="0"/>
                        </a:rPr>
                        <a:t>Technical assistance center</a:t>
                      </a:r>
                    </a:p>
                    <a:p>
                      <a:pPr marL="171450" indent="-171450">
                        <a:buFont typeface="Arial" charset="0"/>
                        <a:buChar char="•"/>
                      </a:pPr>
                      <a:endParaRPr lang="en-US" sz="1000" dirty="0" smtClean="0">
                        <a:solidFill>
                          <a:schemeClr val="accent3">
                            <a:lumMod val="65000"/>
                            <a:lumOff val="35000"/>
                          </a:schemeClr>
                        </a:solidFill>
                        <a:latin typeface="IBM Plex Sans" charset="0"/>
                        <a:ea typeface="IBM Plex Sans" charset="0"/>
                        <a:cs typeface="IBM Plex Sans" charset="0"/>
                      </a:endParaRPr>
                    </a:p>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3"/>
                  </a:ext>
                </a:extLst>
              </a:tr>
              <a:tr h="924241">
                <a:tc>
                  <a:txBody>
                    <a:bodyPr/>
                    <a:lstStyle/>
                    <a:p>
                      <a:r>
                        <a:rPr lang="en-US" sz="1000" b="1" dirty="0" smtClean="0">
                          <a:solidFill>
                            <a:schemeClr val="accent6"/>
                          </a:solidFill>
                          <a:latin typeface="IBM Plex Sans" charset="0"/>
                          <a:ea typeface="IBM Plex Sans" charset="0"/>
                          <a:cs typeface="IBM Plex Sans" charset="0"/>
                        </a:rPr>
                        <a:t>Events &amp; Engagement</a:t>
                      </a:r>
                      <a:endParaRPr lang="en-US" sz="1000" b="1" dirty="0">
                        <a:solidFill>
                          <a:schemeClr val="accent6"/>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Mobile</a:t>
                      </a:r>
                      <a:r>
                        <a:rPr lang="en-US" sz="1000" baseline="0" dirty="0" smtClean="0">
                          <a:solidFill>
                            <a:schemeClr val="accent3">
                              <a:lumMod val="65000"/>
                              <a:lumOff val="35000"/>
                            </a:schemeClr>
                          </a:solidFill>
                          <a:latin typeface="IBM Plex Sans" charset="0"/>
                          <a:ea typeface="IBM Plex Sans" charset="0"/>
                          <a:cs typeface="IBM Plex Sans" charset="0"/>
                        </a:rPr>
                        <a:t> Mayor</a:t>
                      </a:r>
                    </a:p>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baseline="0" dirty="0" smtClean="0">
                          <a:solidFill>
                            <a:schemeClr val="accent3">
                              <a:lumMod val="65000"/>
                              <a:lumOff val="35000"/>
                            </a:schemeClr>
                          </a:solidFill>
                          <a:latin typeface="IBM Plex Sans" charset="0"/>
                          <a:ea typeface="IBM Plex Sans" charset="0"/>
                          <a:cs typeface="IBM Plex Sans" charset="0"/>
                        </a:rPr>
                        <a:t>Hackathon</a:t>
                      </a:r>
                    </a:p>
                    <a:p>
                      <a:pPr marL="171450" indent="-171450">
                        <a:buFont typeface="Arial" charset="0"/>
                        <a:buChar char="•"/>
                      </a:pPr>
                      <a:r>
                        <a:rPr lang="en-US" sz="1000" baseline="0" dirty="0" smtClean="0">
                          <a:solidFill>
                            <a:schemeClr val="accent3">
                              <a:lumMod val="65000"/>
                              <a:lumOff val="35000"/>
                            </a:schemeClr>
                          </a:solidFill>
                          <a:latin typeface="IBM Plex Sans" charset="0"/>
                          <a:ea typeface="IBM Plex Sans" charset="0"/>
                          <a:cs typeface="IBM Plex Sans" charset="0"/>
                        </a:rPr>
                        <a:t>Define candidate matrix</a:t>
                      </a:r>
                    </a:p>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Commitment from target cities already identified </a:t>
                      </a: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My Seat Pleasant App</a:t>
                      </a:r>
                      <a:r>
                        <a:rPr lang="en-US" sz="1000" baseline="0" dirty="0" smtClean="0">
                          <a:solidFill>
                            <a:schemeClr val="accent3">
                              <a:lumMod val="65000"/>
                              <a:lumOff val="35000"/>
                            </a:schemeClr>
                          </a:solidFill>
                          <a:latin typeface="IBM Plex Sans" charset="0"/>
                          <a:ea typeface="IBM Plex Sans" charset="0"/>
                          <a:cs typeface="IBM Plex Sans" charset="0"/>
                        </a:rPr>
                        <a:t> Day Sweepstakes</a:t>
                      </a:r>
                    </a:p>
                    <a:p>
                      <a:pPr marL="171450" indent="-171450">
                        <a:buFont typeface="Arial" charset="0"/>
                        <a:buChar char="•"/>
                      </a:pPr>
                      <a:r>
                        <a:rPr lang="en-US" sz="1000" baseline="0" dirty="0" smtClean="0">
                          <a:solidFill>
                            <a:schemeClr val="accent3">
                              <a:lumMod val="65000"/>
                              <a:lumOff val="35000"/>
                            </a:schemeClr>
                          </a:solidFill>
                          <a:latin typeface="IBM Plex Sans" charset="0"/>
                          <a:ea typeface="IBM Plex Sans" charset="0"/>
                          <a:cs typeface="IBM Plex Sans" charset="0"/>
                        </a:rPr>
                        <a:t>Metrics to determine target cities (evaluation criteria)</a:t>
                      </a:r>
                    </a:p>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lgn="l" defTabSz="1341150" rtl="0" eaLnBrk="1" fontAlgn="auto" latinLnBrk="0" hangingPunct="1">
                        <a:lnSpc>
                          <a:spcPct val="100000"/>
                        </a:lnSpc>
                        <a:spcBef>
                          <a:spcPts val="0"/>
                        </a:spcBef>
                        <a:spcAft>
                          <a:spcPts val="0"/>
                        </a:spcAft>
                        <a:buClrTx/>
                        <a:buSzTx/>
                        <a:buFont typeface="Arial" charset="0"/>
                        <a:buChar char="•"/>
                        <a:tabLst/>
                        <a:defRPr/>
                      </a:pPr>
                      <a:r>
                        <a:rPr lang="en-US" sz="1000" dirty="0" smtClean="0">
                          <a:solidFill>
                            <a:schemeClr val="accent3">
                              <a:lumMod val="65000"/>
                              <a:lumOff val="35000"/>
                            </a:schemeClr>
                          </a:solidFill>
                          <a:latin typeface="IBM Plex Sans" charset="0"/>
                          <a:ea typeface="IBM Plex Sans" charset="0"/>
                          <a:cs typeface="IBM Plex Sans" charset="0"/>
                        </a:rPr>
                        <a:t>Citizen rewards program</a:t>
                      </a:r>
                    </a:p>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4"/>
                  </a:ext>
                </a:extLst>
              </a:tr>
              <a:tr h="1000355">
                <a:tc>
                  <a:txBody>
                    <a:bodyPr/>
                    <a:lstStyle/>
                    <a:p>
                      <a:r>
                        <a:rPr lang="en-US" sz="1000" b="1" dirty="0" smtClean="0">
                          <a:solidFill>
                            <a:schemeClr val="accent6"/>
                          </a:solidFill>
                          <a:latin typeface="IBM Plex Sans" charset="0"/>
                          <a:ea typeface="IBM Plex Sans" charset="0"/>
                          <a:cs typeface="IBM Plex Sans" charset="0"/>
                        </a:rPr>
                        <a:t>Infrastructure</a:t>
                      </a:r>
                      <a:endParaRPr lang="en-US" sz="1000" b="1" dirty="0">
                        <a:solidFill>
                          <a:schemeClr val="accent6"/>
                        </a:solidFill>
                        <a:latin typeface="IBM Plex Sans" charset="0"/>
                        <a:ea typeface="IBM Plex Sans" charset="0"/>
                        <a:cs typeface="IBM Plex Sans" charset="0"/>
                      </a:endParaRPr>
                    </a:p>
                  </a:txBody>
                  <a:tcPr>
                    <a:lnL w="12700" cmpd="sng">
                      <a:noFill/>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solidFill>
                      <a:srgbClr val="002A5C"/>
                    </a:solidFill>
                  </a:tcPr>
                </a:tc>
                <a:tc>
                  <a:txBody>
                    <a:bodyPr/>
                    <a:lstStyle/>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Grocery</a:t>
                      </a:r>
                      <a:r>
                        <a:rPr lang="en-US" sz="1000" baseline="0" dirty="0" smtClean="0">
                          <a:solidFill>
                            <a:schemeClr val="accent3">
                              <a:lumMod val="65000"/>
                              <a:lumOff val="35000"/>
                            </a:schemeClr>
                          </a:solidFill>
                          <a:latin typeface="IBM Plex Sans" charset="0"/>
                          <a:ea typeface="IBM Plex Sans" charset="0"/>
                          <a:cs typeface="IBM Plex Sans" charset="0"/>
                        </a:rPr>
                        <a:t> store</a:t>
                      </a: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Incubator Workspace</a:t>
                      </a:r>
                    </a:p>
                    <a:p>
                      <a:pPr marL="171450" indent="-171450">
                        <a:buFont typeface="Arial" charset="0"/>
                        <a:buChar char="•"/>
                      </a:pPr>
                      <a:r>
                        <a:rPr lang="en-US" sz="1000" dirty="0" smtClean="0">
                          <a:solidFill>
                            <a:schemeClr val="accent3">
                              <a:lumMod val="65000"/>
                              <a:lumOff val="35000"/>
                            </a:schemeClr>
                          </a:solidFill>
                          <a:latin typeface="IBM Plex Sans" charset="0"/>
                          <a:ea typeface="IBM Plex Sans" charset="0"/>
                          <a:cs typeface="IBM Plex Sans" charset="0"/>
                        </a:rPr>
                        <a:t>Mixed-use development</a:t>
                      </a:r>
                    </a:p>
                    <a:p>
                      <a:pPr marL="171450" indent="-171450">
                        <a:buFont typeface="Arial" charset="0"/>
                        <a:buChar char="•"/>
                      </a:pPr>
                      <a:endParaRPr lang="en-US" sz="1000" dirty="0">
                        <a:solidFill>
                          <a:schemeClr val="accent3">
                            <a:lumMod val="65000"/>
                            <a:lumOff val="35000"/>
                          </a:schemeClr>
                        </a:solidFill>
                        <a:latin typeface="IBM Plex Sans" charset="0"/>
                        <a:ea typeface="IBM Plex Sans" charset="0"/>
                        <a:cs typeface="IBM Plex Sans" charset="0"/>
                      </a:endParaRPr>
                    </a:p>
                  </a:txBody>
                  <a:tcPr>
                    <a:lnL w="12700" cap="flat" cmpd="sng" algn="ctr">
                      <a:solidFill>
                        <a:schemeClr val="tx1"/>
                      </a:solidFill>
                      <a:prstDash val="dot"/>
                      <a:round/>
                      <a:headEnd type="none" w="med" len="med"/>
                      <a:tailEnd type="none" w="med" len="med"/>
                    </a:lnL>
                    <a:lnR w="12700" cap="flat" cmpd="sng" algn="ctr">
                      <a:solidFill>
                        <a:schemeClr val="tx1"/>
                      </a:solidFill>
                      <a:prstDash val="dot"/>
                      <a:round/>
                      <a:headEnd type="none" w="med" len="med"/>
                      <a:tailEnd type="none" w="med" len="med"/>
                    </a:lnR>
                    <a:lnT w="12700" cap="flat" cmpd="sng" algn="ctr">
                      <a:solidFill>
                        <a:schemeClr val="tx1"/>
                      </a:solidFill>
                      <a:prstDash val="dot"/>
                      <a:round/>
                      <a:headEnd type="none" w="med" len="med"/>
                      <a:tailEnd type="none" w="med" len="med"/>
                    </a:lnT>
                    <a:lnB w="12700" cap="flat" cmpd="sng" algn="ctr">
                      <a:solidFill>
                        <a:schemeClr val="tx1"/>
                      </a:solidFill>
                      <a:prstDash val="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10006"/>
                  </a:ext>
                </a:extLst>
              </a:tr>
            </a:tbl>
          </a:graphicData>
        </a:graphic>
      </p:graphicFrame>
      <p:sp>
        <p:nvSpPr>
          <p:cNvPr id="3" name="Text Placeholder 2"/>
          <p:cNvSpPr>
            <a:spLocks noGrp="1"/>
          </p:cNvSpPr>
          <p:nvPr>
            <p:ph type="body" sz="quarter" idx="13"/>
          </p:nvPr>
        </p:nvSpPr>
        <p:spPr>
          <a:xfrm>
            <a:off x="209678" y="80760"/>
            <a:ext cx="7264750" cy="470044"/>
          </a:xfrm>
        </p:spPr>
        <p:txBody>
          <a:bodyPr/>
          <a:lstStyle/>
          <a:p>
            <a:r>
              <a:rPr lang="en-US" sz="2500" dirty="0" smtClean="0"/>
              <a:t>Seat Pleasant Roadmap </a:t>
            </a:r>
            <a:r>
              <a:rPr lang="en-US" sz="2500" dirty="0"/>
              <a:t>| Start </a:t>
            </a:r>
            <a:r>
              <a:rPr lang="en-US" sz="2500" dirty="0" smtClean="0"/>
              <a:t>February 2018</a:t>
            </a:r>
            <a:endParaRPr lang="en-US" sz="2500" dirty="0"/>
          </a:p>
        </p:txBody>
      </p:sp>
      <p:sp>
        <p:nvSpPr>
          <p:cNvPr id="7"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35</a:t>
            </a:r>
          </a:p>
        </p:txBody>
      </p:sp>
      <p:sp>
        <p:nvSpPr>
          <p:cNvPr id="8"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Tree>
    <p:extLst>
      <p:ext uri="{BB962C8B-B14F-4D97-AF65-F5344CB8AC3E}">
        <p14:creationId xmlns:p14="http://schemas.microsoft.com/office/powerpoint/2010/main" val="9868577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0484" y="4850914"/>
            <a:ext cx="2971433" cy="356572"/>
          </a:xfrm>
          <a:prstGeom prst="rect">
            <a:avLst/>
          </a:prstGeom>
        </p:spPr>
      </p:pic>
      <p:sp>
        <p:nvSpPr>
          <p:cNvPr id="6" name="Content Placeholder 2"/>
          <p:cNvSpPr txBox="1">
            <a:spLocks/>
          </p:cNvSpPr>
          <p:nvPr/>
        </p:nvSpPr>
        <p:spPr>
          <a:xfrm>
            <a:off x="1568127" y="5541959"/>
            <a:ext cx="4636145" cy="1595437"/>
          </a:xfrm>
          <a:prstGeom prst="rect">
            <a:avLst/>
          </a:prstGeom>
        </p:spPr>
        <p:txBody>
          <a:bodyPr/>
          <a:lstStyle>
            <a:lvl1pPr marL="0" indent="0" algn="l" defTabSz="1341150" rtl="0" eaLnBrk="1" latinLnBrk="0" hangingPunct="1">
              <a:lnSpc>
                <a:spcPct val="90000"/>
              </a:lnSpc>
              <a:spcBef>
                <a:spcPts val="1467"/>
              </a:spcBef>
              <a:buFont typeface="Arial"/>
              <a:buNone/>
              <a:defRPr sz="1500" kern="1200">
                <a:solidFill>
                  <a:schemeClr val="accent6"/>
                </a:solidFill>
                <a:latin typeface="IBM Plex Sans" charset="0"/>
                <a:ea typeface="IBM Plex Sans" charset="0"/>
                <a:cs typeface="IBM Plex Sans" charset="0"/>
              </a:defRPr>
            </a:lvl1pPr>
            <a:lvl2pPr marL="670575" indent="0" algn="l" defTabSz="1341150" rtl="0" eaLnBrk="1" latinLnBrk="0" hangingPunct="1">
              <a:lnSpc>
                <a:spcPct val="90000"/>
              </a:lnSpc>
              <a:spcBef>
                <a:spcPts val="733"/>
              </a:spcBef>
              <a:buFont typeface="Arial"/>
              <a:buNone/>
              <a:defRPr sz="1300" kern="1200">
                <a:solidFill>
                  <a:schemeClr val="tx1"/>
                </a:solidFill>
                <a:latin typeface="+mn-lt"/>
                <a:ea typeface="+mn-ea"/>
                <a:cs typeface="+mn-cs"/>
              </a:defRPr>
            </a:lvl2pPr>
            <a:lvl3pPr marL="1341150" indent="0" algn="l" defTabSz="1341150" rtl="0" eaLnBrk="1" latinLnBrk="0" hangingPunct="1">
              <a:lnSpc>
                <a:spcPct val="90000"/>
              </a:lnSpc>
              <a:spcBef>
                <a:spcPts val="733"/>
              </a:spcBef>
              <a:buFont typeface="Arial"/>
              <a:buNone/>
              <a:defRPr sz="1300" kern="1200">
                <a:solidFill>
                  <a:schemeClr val="tx1"/>
                </a:solidFill>
                <a:latin typeface="+mn-lt"/>
                <a:ea typeface="+mn-ea"/>
                <a:cs typeface="+mn-cs"/>
              </a:defRPr>
            </a:lvl3pPr>
            <a:lvl4pPr marL="2011725" indent="0" algn="l" defTabSz="1341150" rtl="0" eaLnBrk="1" latinLnBrk="0" hangingPunct="1">
              <a:lnSpc>
                <a:spcPct val="90000"/>
              </a:lnSpc>
              <a:spcBef>
                <a:spcPts val="733"/>
              </a:spcBef>
              <a:buFont typeface="Arial"/>
              <a:buNone/>
              <a:defRPr sz="1300" kern="1200">
                <a:solidFill>
                  <a:schemeClr val="tx1"/>
                </a:solidFill>
                <a:latin typeface="+mn-lt"/>
                <a:ea typeface="+mn-ea"/>
                <a:cs typeface="+mn-cs"/>
              </a:defRPr>
            </a:lvl4pPr>
            <a:lvl5pPr marL="2682301" indent="0" algn="l" defTabSz="1341150" rtl="0" eaLnBrk="1" latinLnBrk="0" hangingPunct="1">
              <a:lnSpc>
                <a:spcPct val="90000"/>
              </a:lnSpc>
              <a:spcBef>
                <a:spcPts val="733"/>
              </a:spcBef>
              <a:buFont typeface="Arial"/>
              <a:buNone/>
              <a:defRPr sz="130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a:lstStyle>
          <a:p>
            <a:pPr algn="ctr"/>
            <a:r>
              <a:rPr lang="en-US" dirty="0"/>
              <a:t>For more information on IBM Design Thinking, visit:</a:t>
            </a:r>
            <a:br>
              <a:rPr lang="en-US" dirty="0"/>
            </a:br>
            <a:r>
              <a:rPr lang="en-US" dirty="0"/>
              <a:t>ibm.com/design/thinking</a:t>
            </a:r>
          </a:p>
        </p:txBody>
      </p:sp>
    </p:spTree>
    <p:extLst>
      <p:ext uri="{BB962C8B-B14F-4D97-AF65-F5344CB8AC3E}">
        <p14:creationId xmlns:p14="http://schemas.microsoft.com/office/powerpoint/2010/main" val="1233805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Statements</a:t>
            </a:r>
          </a:p>
        </p:txBody>
      </p:sp>
      <p:sp>
        <p:nvSpPr>
          <p:cNvPr id="3" name="Content Placeholder 2"/>
          <p:cNvSpPr>
            <a:spLocks noGrp="1"/>
          </p:cNvSpPr>
          <p:nvPr>
            <p:ph sz="quarter" idx="10"/>
          </p:nvPr>
        </p:nvSpPr>
        <p:spPr>
          <a:xfrm>
            <a:off x="548747" y="7167558"/>
            <a:ext cx="3511189" cy="1595437"/>
          </a:xfrm>
        </p:spPr>
        <p:txBody>
          <a:bodyPr/>
          <a:lstStyle/>
          <a:p>
            <a:r>
              <a:rPr lang="en-US" dirty="0"/>
              <a:t>Problem statements provide a focus on the specific needs that you have uncovered. A good problem statement should be human centered, broad enough for creative freedom, and narrow enough to manage. </a:t>
            </a:r>
          </a:p>
        </p:txBody>
      </p:sp>
      <p:sp>
        <p:nvSpPr>
          <p:cNvPr id="4" name="Text Placeholder 3"/>
          <p:cNvSpPr>
            <a:spLocks noGrp="1"/>
          </p:cNvSpPr>
          <p:nvPr>
            <p:ph type="body" sz="quarter" idx="11"/>
          </p:nvPr>
        </p:nvSpPr>
        <p:spPr>
          <a:xfrm>
            <a:off x="434447" y="1255198"/>
            <a:ext cx="3391794" cy="4734637"/>
          </a:xfrm>
        </p:spPr>
        <p:txBody>
          <a:bodyPr/>
          <a:lstStyle/>
          <a:p>
            <a:r>
              <a:rPr lang="en-US" dirty="0"/>
              <a:t>1</a:t>
            </a:r>
          </a:p>
        </p:txBody>
      </p:sp>
    </p:spTree>
    <p:extLst>
      <p:ext uri="{BB962C8B-B14F-4D97-AF65-F5344CB8AC3E}">
        <p14:creationId xmlns:p14="http://schemas.microsoft.com/office/powerpoint/2010/main" val="592536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4988" y="534988"/>
            <a:ext cx="6697085" cy="911427"/>
          </a:xfrm>
          <a:prstGeom prst="rect">
            <a:avLst/>
          </a:prstGeom>
        </p:spPr>
        <p:txBody>
          <a:bodyPr/>
          <a:lstStyle/>
          <a:p>
            <a:r>
              <a:rPr lang="en-US" dirty="0">
                <a:solidFill>
                  <a:schemeClr val="accent3">
                    <a:lumMod val="85000"/>
                    <a:lumOff val="15000"/>
                  </a:schemeClr>
                </a:solidFill>
                <a:latin typeface="IBM Plex Sans" charset="0"/>
                <a:ea typeface="IBM Plex Sans" charset="0"/>
                <a:cs typeface="IBM Plex Sans" charset="0"/>
              </a:rPr>
              <a:t>Problem Statement</a:t>
            </a:r>
          </a:p>
        </p:txBody>
      </p:sp>
      <p:sp>
        <p:nvSpPr>
          <p:cNvPr id="3" name="Content Placeholder 2"/>
          <p:cNvSpPr>
            <a:spLocks noGrp="1"/>
          </p:cNvSpPr>
          <p:nvPr>
            <p:ph sz="quarter" idx="10"/>
          </p:nvPr>
        </p:nvSpPr>
        <p:spPr>
          <a:xfrm>
            <a:off x="534988" y="1446415"/>
            <a:ext cx="6697085" cy="7581697"/>
          </a:xfrm>
        </p:spPr>
        <p:txBody>
          <a:bodyPr/>
          <a:lstStyle/>
          <a:p>
            <a:pPr marL="0" indent="0">
              <a:buNone/>
            </a:pPr>
            <a:r>
              <a:rPr lang="en-US" b="1" dirty="0"/>
              <a:t>Problem </a:t>
            </a:r>
            <a:r>
              <a:rPr lang="en-US" b="1" dirty="0" smtClean="0"/>
              <a:t>Statement(s)</a:t>
            </a:r>
            <a:endParaRPr lang="en-US" b="1" dirty="0"/>
          </a:p>
          <a:p>
            <a:pPr marL="0" indent="0">
              <a:buNone/>
            </a:pPr>
            <a:r>
              <a:rPr lang="en-US" dirty="0"/>
              <a:t>Design a better way for municipalities’ elected officials to understand the benefits of IOC</a:t>
            </a:r>
            <a:r>
              <a:rPr lang="en-US" dirty="0" smtClean="0"/>
              <a:t>.</a:t>
            </a:r>
          </a:p>
          <a:p>
            <a:pPr marL="0" indent="0">
              <a:buNone/>
            </a:pPr>
            <a:r>
              <a:rPr lang="en-US" dirty="0" smtClean="0"/>
              <a:t>Design a better way for citizens to learn how to use the IOC Connected App to solve their problem(s).</a:t>
            </a:r>
          </a:p>
          <a:p>
            <a:pPr marL="0" indent="0">
              <a:buNone/>
            </a:pPr>
            <a:r>
              <a:rPr lang="en-US" dirty="0"/>
              <a:t/>
            </a:r>
            <a:br>
              <a:rPr lang="en-US" dirty="0"/>
            </a:br>
            <a:r>
              <a:rPr lang="en-US" b="1" dirty="0"/>
              <a:t>Problem Statement Discussion </a:t>
            </a:r>
          </a:p>
          <a:p>
            <a:pPr marL="0" indent="0">
              <a:buNone/>
            </a:pPr>
            <a:r>
              <a:rPr lang="en-US" dirty="0" smtClean="0"/>
              <a:t>Ultimately,</a:t>
            </a:r>
            <a:r>
              <a:rPr lang="en-US" dirty="0" smtClean="0">
                <a:solidFill>
                  <a:srgbClr val="FF0000"/>
                </a:solidFill>
              </a:rPr>
              <a:t> </a:t>
            </a:r>
            <a:r>
              <a:rPr lang="en-US" dirty="0" smtClean="0"/>
              <a:t>the goal of this session is to identify the best means through which the City of Seat Pleasant can increase the number of municipalities subscribed to IOC. </a:t>
            </a:r>
            <a:r>
              <a:rPr lang="en-US" dirty="0" smtClean="0"/>
              <a:t>IOC is </a:t>
            </a:r>
            <a:r>
              <a:rPr lang="en-US" dirty="0" smtClean="0"/>
              <a:t>a shared service platform used to connect various </a:t>
            </a:r>
            <a:r>
              <a:rPr lang="en-US" dirty="0" err="1" smtClean="0"/>
              <a:t>IoT</a:t>
            </a:r>
            <a:r>
              <a:rPr lang="en-US" dirty="0" smtClean="0"/>
              <a:t> tools throughout a city into a single analytics touch point.  For this session, we </a:t>
            </a:r>
            <a:r>
              <a:rPr lang="en-US" dirty="0" smtClean="0"/>
              <a:t>examined </a:t>
            </a:r>
            <a:r>
              <a:rPr lang="en-US" dirty="0" smtClean="0"/>
              <a:t>how both citizens and city officials would </a:t>
            </a:r>
            <a:r>
              <a:rPr lang="en-US" dirty="0" smtClean="0"/>
              <a:t>each</a:t>
            </a:r>
            <a:r>
              <a:rPr lang="en-US" dirty="0" smtClean="0"/>
              <a:t> </a:t>
            </a:r>
            <a:r>
              <a:rPr lang="en-US" dirty="0" smtClean="0"/>
              <a:t>benefit from a city leveraging IOC.</a:t>
            </a:r>
          </a:p>
          <a:p>
            <a:pPr marL="0" indent="0">
              <a:buNone/>
            </a:pPr>
            <a:r>
              <a:rPr lang="en-US" dirty="0" smtClean="0"/>
              <a:t>While city administrators, </a:t>
            </a:r>
            <a:r>
              <a:rPr lang="en-US" dirty="0" smtClean="0"/>
              <a:t>mayors and </a:t>
            </a:r>
            <a:r>
              <a:rPr lang="en-US" dirty="0" smtClean="0"/>
              <a:t>city council members all play a key role in the decision </a:t>
            </a:r>
            <a:r>
              <a:rPr lang="en-US" dirty="0" smtClean="0"/>
              <a:t>making, this </a:t>
            </a:r>
            <a:r>
              <a:rPr lang="en-US" dirty="0" smtClean="0"/>
              <a:t>session focused on the most influential elected official in a municipality. This person may in fact be the mayor, but could also be a council </a:t>
            </a:r>
            <a:r>
              <a:rPr lang="en-US" dirty="0" smtClean="0"/>
              <a:t>president or long-standing, well-respected member </a:t>
            </a:r>
            <a:r>
              <a:rPr lang="en-US" dirty="0" smtClean="0"/>
              <a:t>of the </a:t>
            </a:r>
            <a:r>
              <a:rPr lang="en-US" dirty="0" smtClean="0"/>
              <a:t>council. The key here is that this individual has the power to make or break an</a:t>
            </a:r>
            <a:r>
              <a:rPr lang="en-US" dirty="0" smtClean="0"/>
              <a:t> effort, therefore their understanding of the </a:t>
            </a:r>
            <a:r>
              <a:rPr lang="en-US" dirty="0" smtClean="0"/>
              <a:t>benefits </a:t>
            </a:r>
            <a:r>
              <a:rPr lang="en-US" dirty="0" smtClean="0"/>
              <a:t>of IOC is critical.</a:t>
            </a:r>
          </a:p>
          <a:p>
            <a:pPr marL="0" indent="0">
              <a:buNone/>
            </a:pPr>
            <a:r>
              <a:rPr lang="en-US" dirty="0" smtClean="0"/>
              <a:t>Decision makers </a:t>
            </a:r>
            <a:r>
              <a:rPr lang="en-US" dirty="0"/>
              <a:t>who engage and collaborate with empowered citizens can gain valuable insights and drive </a:t>
            </a:r>
            <a:r>
              <a:rPr lang="en-US" dirty="0" smtClean="0"/>
              <a:t>beneficial outcomes for everyone. Citizens who lack </a:t>
            </a:r>
            <a:r>
              <a:rPr lang="en-US" dirty="0" smtClean="0"/>
              <a:t>an understanding of the benefits </a:t>
            </a:r>
            <a:r>
              <a:rPr lang="en-US" dirty="0" smtClean="0"/>
              <a:t>of </a:t>
            </a:r>
            <a:r>
              <a:rPr lang="en-US" dirty="0" smtClean="0"/>
              <a:t>an IOC are not engaged. When </a:t>
            </a:r>
            <a:r>
              <a:rPr lang="en-US" dirty="0" smtClean="0"/>
              <a:t>considering which citizens to evaluate for the session, the group found influencers to be most </a:t>
            </a:r>
            <a:r>
              <a:rPr lang="en-US" dirty="0" smtClean="0"/>
              <a:t>critical because of their exponential impact on other less connected citizens. </a:t>
            </a:r>
            <a:endParaRPr lang="en-US" dirty="0"/>
          </a:p>
        </p:txBody>
      </p:sp>
      <p:sp>
        <p:nvSpPr>
          <p:cNvPr id="6"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5</a:t>
            </a:r>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Tree>
    <p:extLst>
      <p:ext uri="{BB962C8B-B14F-4D97-AF65-F5344CB8AC3E}">
        <p14:creationId xmlns:p14="http://schemas.microsoft.com/office/powerpoint/2010/main" val="949207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922" y="6122983"/>
            <a:ext cx="3388619" cy="424121"/>
          </a:xfrm>
        </p:spPr>
        <p:txBody>
          <a:bodyPr/>
          <a:lstStyle/>
          <a:p>
            <a:r>
              <a:rPr lang="en-US" dirty="0"/>
              <a:t>Personas</a:t>
            </a:r>
          </a:p>
        </p:txBody>
      </p:sp>
      <p:sp>
        <p:nvSpPr>
          <p:cNvPr id="3" name="Content Placeholder 2"/>
          <p:cNvSpPr>
            <a:spLocks noGrp="1"/>
          </p:cNvSpPr>
          <p:nvPr>
            <p:ph sz="quarter" idx="10"/>
          </p:nvPr>
        </p:nvSpPr>
        <p:spPr>
          <a:xfrm>
            <a:off x="548747" y="6680252"/>
            <a:ext cx="3392487" cy="1595437"/>
          </a:xfrm>
        </p:spPr>
        <p:txBody>
          <a:bodyPr/>
          <a:lstStyle/>
          <a:p>
            <a:r>
              <a:rPr lang="en-US" dirty="0"/>
              <a:t>This activity helps identify project stakeholders. Once key stakeholders are identified, empathy maps are used to shed light on stakeholder expectations, relationships, what currently challenges them, what they need from you, and what you need from them. Empathy maps will be covered in the next section. </a:t>
            </a:r>
          </a:p>
          <a:p>
            <a:endParaRPr lang="en-US" dirty="0"/>
          </a:p>
        </p:txBody>
      </p:sp>
      <p:sp>
        <p:nvSpPr>
          <p:cNvPr id="4" name="Text Placeholder 3"/>
          <p:cNvSpPr>
            <a:spLocks noGrp="1"/>
          </p:cNvSpPr>
          <p:nvPr>
            <p:ph type="body" sz="quarter" idx="11"/>
          </p:nvPr>
        </p:nvSpPr>
        <p:spPr>
          <a:xfrm>
            <a:off x="478407" y="1255198"/>
            <a:ext cx="3391794" cy="4734637"/>
          </a:xfrm>
        </p:spPr>
        <p:txBody>
          <a:bodyPr/>
          <a:lstStyle/>
          <a:p>
            <a:r>
              <a:rPr lang="en-US" dirty="0"/>
              <a:t>2</a:t>
            </a:r>
          </a:p>
        </p:txBody>
      </p:sp>
    </p:spTree>
    <p:extLst>
      <p:ext uri="{BB962C8B-B14F-4D97-AF65-F5344CB8AC3E}">
        <p14:creationId xmlns:p14="http://schemas.microsoft.com/office/powerpoint/2010/main" val="495212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p:cNvSpPr>
            <a:spLocks noGrp="1"/>
          </p:cNvSpPr>
          <p:nvPr>
            <p:ph type="body" sz="quarter" idx="13"/>
          </p:nvPr>
        </p:nvSpPr>
        <p:spPr>
          <a:xfrm>
            <a:off x="531813" y="498475"/>
            <a:ext cx="6500753" cy="947940"/>
          </a:xfrm>
        </p:spPr>
        <p:txBody>
          <a:bodyPr/>
          <a:lstStyle/>
          <a:p>
            <a:r>
              <a:rPr lang="en-US" dirty="0" smtClean="0"/>
              <a:t>Personas: </a:t>
            </a:r>
            <a:r>
              <a:rPr lang="en-US" dirty="0"/>
              <a:t/>
            </a:r>
            <a:br>
              <a:rPr lang="en-US" dirty="0"/>
            </a:br>
            <a:r>
              <a:rPr lang="en-US" dirty="0"/>
              <a:t>Wilma Johnson, Councilmember </a:t>
            </a:r>
            <a:endParaRPr lang="en-US" dirty="0" smtClean="0"/>
          </a:p>
          <a:p>
            <a:r>
              <a:rPr lang="en-US" dirty="0" smtClean="0"/>
              <a:t>Ashley M. Paint, Resident </a:t>
            </a:r>
            <a:endParaRPr lang="en-US" dirty="0"/>
          </a:p>
          <a:p>
            <a:r>
              <a:rPr lang="en-US" sz="1100" dirty="0" smtClean="0"/>
              <a:t>Transcribed on the next page</a:t>
            </a:r>
            <a:endParaRPr lang="en-US" dirty="0"/>
          </a:p>
        </p:txBody>
      </p:sp>
      <p:sp>
        <p:nvSpPr>
          <p:cNvPr id="7"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9</a:t>
            </a:r>
          </a:p>
        </p:txBody>
      </p:sp>
      <p:sp>
        <p:nvSpPr>
          <p:cNvPr id="6"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762" y="2550215"/>
            <a:ext cx="4708971" cy="5596515"/>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11111"/>
          <a:stretch/>
        </p:blipFill>
        <p:spPr>
          <a:xfrm rot="5400000">
            <a:off x="2746106" y="4855521"/>
            <a:ext cx="5011839" cy="4629150"/>
          </a:xfrm>
          <a:prstGeom prst="rect">
            <a:avLst/>
          </a:prstGeom>
        </p:spPr>
      </p:pic>
    </p:spTree>
    <p:extLst>
      <p:ext uri="{BB962C8B-B14F-4D97-AF65-F5344CB8AC3E}">
        <p14:creationId xmlns:p14="http://schemas.microsoft.com/office/powerpoint/2010/main" val="1655634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4988" y="534988"/>
            <a:ext cx="6697085" cy="911427"/>
          </a:xfrm>
          <a:prstGeom prst="rect">
            <a:avLst/>
          </a:prstGeom>
        </p:spPr>
        <p:txBody>
          <a:bodyPr/>
          <a:lstStyle/>
          <a:p>
            <a:r>
              <a:rPr lang="en-US" dirty="0" smtClean="0">
                <a:solidFill>
                  <a:schemeClr val="accent3">
                    <a:lumMod val="85000"/>
                    <a:lumOff val="15000"/>
                  </a:schemeClr>
                </a:solidFill>
                <a:latin typeface="IBM Plex Sans" charset="0"/>
                <a:ea typeface="IBM Plex Sans" charset="0"/>
                <a:cs typeface="IBM Plex Sans" charset="0"/>
              </a:rPr>
              <a:t>Persona: Wilma Johnson</a:t>
            </a:r>
            <a:endParaRPr lang="en-US" dirty="0">
              <a:solidFill>
                <a:schemeClr val="accent3">
                  <a:lumMod val="85000"/>
                  <a:lumOff val="15000"/>
                </a:schemeClr>
              </a:solidFill>
              <a:latin typeface="IBM Plex Sans" charset="0"/>
              <a:ea typeface="IBM Plex Sans" charset="0"/>
              <a:cs typeface="IBM Plex Sans" charset="0"/>
            </a:endParaRPr>
          </a:p>
        </p:txBody>
      </p:sp>
      <p:sp>
        <p:nvSpPr>
          <p:cNvPr id="5"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7</a:t>
            </a:r>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
        <p:nvSpPr>
          <p:cNvPr id="8" name="Content Placeholder 1"/>
          <p:cNvSpPr>
            <a:spLocks noGrp="1"/>
          </p:cNvSpPr>
          <p:nvPr>
            <p:ph sz="quarter" idx="10"/>
          </p:nvPr>
        </p:nvSpPr>
        <p:spPr>
          <a:xfrm>
            <a:off x="534988" y="1579559"/>
            <a:ext cx="6697085" cy="4904105"/>
          </a:xfrm>
        </p:spPr>
        <p:txBody>
          <a:bodyPr numCol="2"/>
          <a:lstStyle/>
          <a:p>
            <a:pPr marL="0" indent="0">
              <a:buNone/>
            </a:pPr>
            <a:r>
              <a:rPr lang="en-US" b="1" dirty="0"/>
              <a:t>Bio</a:t>
            </a:r>
          </a:p>
          <a:p>
            <a:r>
              <a:rPr lang="en-US" dirty="0" smtClean="0"/>
              <a:t>35 </a:t>
            </a:r>
            <a:r>
              <a:rPr lang="en-US" dirty="0"/>
              <a:t>years old</a:t>
            </a:r>
          </a:p>
          <a:p>
            <a:r>
              <a:rPr lang="en-US" dirty="0" smtClean="0"/>
              <a:t>Status: Longtime </a:t>
            </a:r>
            <a:r>
              <a:rPr lang="en-US" dirty="0"/>
              <a:t>resident of her city (20 </a:t>
            </a:r>
            <a:r>
              <a:rPr lang="en-US" dirty="0" err="1"/>
              <a:t>yrs</a:t>
            </a:r>
            <a:r>
              <a:rPr lang="en-US" dirty="0"/>
              <a:t>)</a:t>
            </a:r>
          </a:p>
          <a:p>
            <a:r>
              <a:rPr lang="en-US" dirty="0"/>
              <a:t>Income: 45,000</a:t>
            </a:r>
          </a:p>
          <a:p>
            <a:pPr lvl="0"/>
            <a:r>
              <a:rPr lang="en-US" dirty="0"/>
              <a:t>Married (Unhappily); No kids</a:t>
            </a:r>
          </a:p>
          <a:p>
            <a:pPr lvl="0"/>
            <a:r>
              <a:rPr lang="en-US" dirty="0"/>
              <a:t>8-year Maryland councilmember; Concerned with re-election</a:t>
            </a:r>
          </a:p>
          <a:p>
            <a:pPr lvl="1"/>
            <a:r>
              <a:rPr lang="en-US" dirty="0"/>
              <a:t>City Population: 5,000</a:t>
            </a:r>
          </a:p>
          <a:p>
            <a:pPr lvl="1"/>
            <a:r>
              <a:rPr lang="en-US" dirty="0"/>
              <a:t>City Budget: $3M</a:t>
            </a:r>
            <a:endParaRPr lang="en-US" b="1" dirty="0"/>
          </a:p>
          <a:p>
            <a:pPr marL="0" lvl="0" indent="0">
              <a:buNone/>
            </a:pPr>
            <a:r>
              <a:rPr lang="en-US" dirty="0"/>
              <a:t/>
            </a:r>
            <a:br>
              <a:rPr lang="en-US" dirty="0"/>
            </a:br>
            <a:r>
              <a:rPr lang="en-US" b="1" dirty="0" smtClean="0"/>
              <a:t>Needs or Values</a:t>
            </a:r>
          </a:p>
          <a:p>
            <a:r>
              <a:rPr lang="en-US" dirty="0" smtClean="0"/>
              <a:t>Value of service</a:t>
            </a:r>
          </a:p>
          <a:p>
            <a:r>
              <a:rPr lang="en-US" dirty="0" smtClean="0"/>
              <a:t>Stronger Communication</a:t>
            </a:r>
          </a:p>
          <a:p>
            <a:r>
              <a:rPr lang="en-US" dirty="0" smtClean="0"/>
              <a:t>Job Security</a:t>
            </a:r>
          </a:p>
          <a:p>
            <a:r>
              <a:rPr lang="en-US" dirty="0" smtClean="0"/>
              <a:t>Cost (More bang for their buck!)</a:t>
            </a:r>
          </a:p>
          <a:p>
            <a:r>
              <a:rPr lang="en-US" dirty="0" smtClean="0"/>
              <a:t>Community Service</a:t>
            </a:r>
            <a:endParaRPr lang="en-US" dirty="0"/>
          </a:p>
        </p:txBody>
      </p:sp>
      <p:sp>
        <p:nvSpPr>
          <p:cNvPr id="9" name="TextBox 8"/>
          <p:cNvSpPr txBox="1"/>
          <p:nvPr/>
        </p:nvSpPr>
        <p:spPr>
          <a:xfrm>
            <a:off x="531813" y="6690360"/>
            <a:ext cx="6767770" cy="2312941"/>
          </a:xfrm>
          <a:prstGeom prst="rect">
            <a:avLst/>
          </a:prstGeom>
          <a:noFill/>
        </p:spPr>
        <p:txBody>
          <a:bodyPr wrap="square" numCol="2" rtlCol="0">
            <a:spAutoFit/>
          </a:bodyPr>
          <a:lstStyle/>
          <a:p>
            <a:pPr lvl="0" defTabSz="1341150">
              <a:lnSpc>
                <a:spcPct val="90000"/>
              </a:lnSpc>
              <a:spcBef>
                <a:spcPts val="1467"/>
              </a:spcBef>
            </a:pPr>
            <a:r>
              <a:rPr lang="en-US" sz="1100" b="1" smtClean="0">
                <a:solidFill>
                  <a:srgbClr val="000000">
                    <a:lumMod val="65000"/>
                    <a:lumOff val="35000"/>
                  </a:srgbClr>
                </a:solidFill>
                <a:latin typeface="IBM Plex Sans" charset="0"/>
                <a:ea typeface="IBM Plex Sans" charset="0"/>
                <a:cs typeface="IBM Plex Sans" charset="0"/>
              </a:rPr>
              <a:t>Pain </a:t>
            </a:r>
            <a:r>
              <a:rPr lang="en-US" sz="1100" b="1" dirty="0">
                <a:solidFill>
                  <a:srgbClr val="000000">
                    <a:lumMod val="65000"/>
                    <a:lumOff val="35000"/>
                  </a:srgbClr>
                </a:solidFill>
                <a:latin typeface="IBM Plex Sans" charset="0"/>
                <a:ea typeface="IBM Plex Sans" charset="0"/>
                <a:cs typeface="IBM Plex Sans" charset="0"/>
              </a:rPr>
              <a:t>Points </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Stagnant infrastructure</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Data problems</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O</a:t>
            </a:r>
            <a:r>
              <a:rPr lang="en-US" sz="1100" dirty="0" smtClean="0">
                <a:solidFill>
                  <a:srgbClr val="000000">
                    <a:lumMod val="65000"/>
                    <a:lumOff val="35000"/>
                  </a:srgbClr>
                </a:solidFill>
                <a:latin typeface="IBM Plex Sans" charset="0"/>
                <a:ea typeface="IBM Plex Sans" charset="0"/>
                <a:cs typeface="IBM Plex Sans" charset="0"/>
              </a:rPr>
              <a:t>verwhelmed by responsibilities </a:t>
            </a: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Motivated by fear </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Disorganized</a:t>
            </a: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Insecure</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lnSpc>
                <a:spcPct val="90000"/>
              </a:lnSpc>
              <a:spcBef>
                <a:spcPts val="1467"/>
              </a:spcBef>
              <a:buFont typeface="Arial"/>
              <a:buChar char="•"/>
            </a:pPr>
            <a:endParaRPr lang="en-US" sz="1100" dirty="0" smtClean="0">
              <a:solidFill>
                <a:srgbClr val="000000">
                  <a:lumMod val="65000"/>
                  <a:lumOff val="35000"/>
                </a:srgbClr>
              </a:solidFill>
              <a:latin typeface="IBM Plex Sans" charset="0"/>
              <a:ea typeface="IBM Plex Sans" charset="0"/>
              <a:cs typeface="IBM Plex Sans" charset="0"/>
            </a:endParaRPr>
          </a:p>
          <a:p>
            <a:pPr marL="335288" lvl="0" indent="-335288" defTabSz="1341150">
              <a:lnSpc>
                <a:spcPct val="90000"/>
              </a:lnSpc>
              <a:spcBef>
                <a:spcPts val="1467"/>
              </a:spcBef>
              <a:buFont typeface="Arial"/>
              <a:buChar char="•"/>
            </a:pPr>
            <a:r>
              <a:rPr lang="en-US" sz="1100" dirty="0" smtClean="0">
                <a:solidFill>
                  <a:srgbClr val="000000">
                    <a:lumMod val="65000"/>
                    <a:lumOff val="35000"/>
                  </a:srgbClr>
                </a:solidFill>
                <a:latin typeface="IBM Plex Sans" charset="0"/>
                <a:ea typeface="IBM Plex Sans" charset="0"/>
                <a:cs typeface="IBM Plex Sans" charset="0"/>
              </a:rPr>
              <a:t>Lack </a:t>
            </a:r>
            <a:r>
              <a:rPr lang="en-US" sz="1100" dirty="0">
                <a:solidFill>
                  <a:srgbClr val="000000">
                    <a:lumMod val="65000"/>
                    <a:lumOff val="35000"/>
                  </a:srgbClr>
                </a:solidFill>
                <a:latin typeface="IBM Plex Sans" charset="0"/>
                <a:ea typeface="IBM Plex Sans" charset="0"/>
                <a:cs typeface="IBM Plex Sans" charset="0"/>
              </a:rPr>
              <a:t>of knowledge</a:t>
            </a:r>
          </a:p>
          <a:p>
            <a:pPr marL="335288" lvl="0" indent="-335288" defTabSz="1341150">
              <a:lnSpc>
                <a:spcPct val="90000"/>
              </a:lnSpc>
              <a:spcBef>
                <a:spcPts val="1467"/>
              </a:spcBef>
              <a:buFont typeface="Arial"/>
              <a:buChar char="•"/>
            </a:pPr>
            <a:r>
              <a:rPr lang="en-US" sz="1100" dirty="0">
                <a:solidFill>
                  <a:srgbClr val="000000">
                    <a:lumMod val="65000"/>
                    <a:lumOff val="35000"/>
                  </a:srgbClr>
                </a:solidFill>
                <a:latin typeface="IBM Plex Sans" charset="0"/>
                <a:ea typeface="IBM Plex Sans" charset="0"/>
                <a:cs typeface="IBM Plex Sans" charset="0"/>
              </a:rPr>
              <a:t>Services (i.e. Trash, Police</a:t>
            </a:r>
            <a:r>
              <a:rPr lang="en-US" sz="1100" dirty="0" smtClean="0">
                <a:solidFill>
                  <a:srgbClr val="000000">
                    <a:lumMod val="65000"/>
                    <a:lumOff val="35000"/>
                  </a:srgbClr>
                </a:solidFill>
                <a:latin typeface="IBM Plex Sans" charset="0"/>
                <a:ea typeface="IBM Plex Sans" charset="0"/>
                <a:cs typeface="IBM Plex Sans" charset="0"/>
              </a:rPr>
              <a:t>)</a:t>
            </a:r>
          </a:p>
          <a:p>
            <a:pPr marL="335288" lvl="0" indent="-335288" defTabSz="1341150">
              <a:lnSpc>
                <a:spcPct val="90000"/>
              </a:lnSpc>
              <a:spcBef>
                <a:spcPts val="1467"/>
              </a:spcBef>
              <a:buFont typeface="Arial"/>
              <a:buChar char="•"/>
            </a:pPr>
            <a:endParaRPr lang="en-US" sz="1100" dirty="0">
              <a:solidFill>
                <a:srgbClr val="000000">
                  <a:lumMod val="65000"/>
                  <a:lumOff val="35000"/>
                </a:srgbClr>
              </a:solidFill>
              <a:latin typeface="IBM Plex Sans" charset="0"/>
              <a:ea typeface="IBM Plex Sans" charset="0"/>
              <a:cs typeface="IBM Plex Sans" charset="0"/>
            </a:endParaRPr>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brightnessContrast bright="10000"/>
                    </a14:imgEffect>
                  </a14:imgLayer>
                </a14:imgProps>
              </a:ext>
              <a:ext uri="{28A0092B-C50C-407E-A947-70E740481C1C}">
                <a14:useLocalDpi xmlns:a14="http://schemas.microsoft.com/office/drawing/2010/main" val="0"/>
              </a:ext>
            </a:extLst>
          </a:blip>
          <a:stretch>
            <a:fillRect/>
          </a:stretch>
        </p:blipFill>
        <p:spPr>
          <a:xfrm>
            <a:off x="4763136" y="1446415"/>
            <a:ext cx="2674877" cy="2559941"/>
          </a:xfrm>
          <a:prstGeom prst="rect">
            <a:avLst/>
          </a:prstGeom>
        </p:spPr>
      </p:pic>
    </p:spTree>
    <p:extLst>
      <p:ext uri="{BB962C8B-B14F-4D97-AF65-F5344CB8AC3E}">
        <p14:creationId xmlns:p14="http://schemas.microsoft.com/office/powerpoint/2010/main" val="394531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4988" y="534988"/>
            <a:ext cx="6697085" cy="911427"/>
          </a:xfrm>
          <a:prstGeom prst="rect">
            <a:avLst/>
          </a:prstGeom>
        </p:spPr>
        <p:txBody>
          <a:bodyPr/>
          <a:lstStyle/>
          <a:p>
            <a:r>
              <a:rPr lang="en-US" dirty="0" smtClean="0">
                <a:solidFill>
                  <a:schemeClr val="accent3">
                    <a:lumMod val="85000"/>
                    <a:lumOff val="15000"/>
                  </a:schemeClr>
                </a:solidFill>
                <a:latin typeface="IBM Plex Sans" charset="0"/>
                <a:ea typeface="IBM Plex Sans" charset="0"/>
                <a:cs typeface="IBM Plex Sans" charset="0"/>
              </a:rPr>
              <a:t>Persona: Ashley M. Paint </a:t>
            </a:r>
            <a:endParaRPr lang="en-US" dirty="0">
              <a:solidFill>
                <a:schemeClr val="accent3">
                  <a:lumMod val="85000"/>
                  <a:lumOff val="15000"/>
                </a:schemeClr>
              </a:solidFill>
              <a:latin typeface="IBM Plex Sans" charset="0"/>
              <a:ea typeface="IBM Plex Sans" charset="0"/>
              <a:cs typeface="IBM Plex Sans" charset="0"/>
            </a:endParaRPr>
          </a:p>
        </p:txBody>
      </p:sp>
      <p:sp>
        <p:nvSpPr>
          <p:cNvPr id="5" name="Footer Placeholder 1"/>
          <p:cNvSpPr txBox="1">
            <a:spLocks/>
          </p:cNvSpPr>
          <p:nvPr/>
        </p:nvSpPr>
        <p:spPr>
          <a:xfrm>
            <a:off x="7032566" y="9676015"/>
            <a:ext cx="534035" cy="382385"/>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accent6">
                    <a:lumMod val="50000"/>
                  </a:schemeClr>
                </a:solidFill>
                <a:latin typeface="IBM Plex Sans" charset="0"/>
                <a:ea typeface="IBM Plex Sans" charset="0"/>
                <a:cs typeface="IBM Plex Sans"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7</a:t>
            </a:r>
          </a:p>
        </p:txBody>
      </p:sp>
      <p:sp>
        <p:nvSpPr>
          <p:cNvPr id="7" name="Footer Placeholder 1"/>
          <p:cNvSpPr>
            <a:spLocks noGrp="1"/>
          </p:cNvSpPr>
          <p:nvPr>
            <p:ph type="ftr" sz="quarter" idx="3"/>
          </p:nvPr>
        </p:nvSpPr>
        <p:spPr>
          <a:xfrm>
            <a:off x="209677" y="9676015"/>
            <a:ext cx="3007656" cy="382385"/>
          </a:xfrm>
        </p:spPr>
        <p:txBody>
          <a:bodyPr/>
          <a:lstStyle/>
          <a:p>
            <a:r>
              <a:rPr lang="en-US" dirty="0" smtClean="0"/>
              <a:t>Seat Pleasant </a:t>
            </a:r>
            <a:r>
              <a:rPr lang="en-US" dirty="0"/>
              <a:t>| IBM Design Thinking Workshop</a:t>
            </a:r>
          </a:p>
        </p:txBody>
      </p:sp>
      <p:sp>
        <p:nvSpPr>
          <p:cNvPr id="8" name="Content Placeholder 1"/>
          <p:cNvSpPr>
            <a:spLocks noGrp="1"/>
          </p:cNvSpPr>
          <p:nvPr>
            <p:ph sz="quarter" idx="10"/>
          </p:nvPr>
        </p:nvSpPr>
        <p:spPr>
          <a:xfrm>
            <a:off x="358833" y="1533376"/>
            <a:ext cx="4213167" cy="2694305"/>
          </a:xfrm>
        </p:spPr>
        <p:txBody>
          <a:bodyPr/>
          <a:lstStyle/>
          <a:p>
            <a:pPr marL="0" indent="0">
              <a:buNone/>
            </a:pPr>
            <a:r>
              <a:rPr lang="en-US" b="1" dirty="0"/>
              <a:t>Bio</a:t>
            </a:r>
          </a:p>
          <a:p>
            <a:r>
              <a:rPr lang="en-US" dirty="0"/>
              <a:t>Lifelong resident of Seat Pleasant ; Took over </a:t>
            </a:r>
            <a:r>
              <a:rPr lang="en-US" dirty="0" smtClean="0"/>
              <a:t>her parents</a:t>
            </a:r>
            <a:r>
              <a:rPr lang="en-US" dirty="0"/>
              <a:t>’ home</a:t>
            </a:r>
          </a:p>
          <a:p>
            <a:r>
              <a:rPr lang="en-US" dirty="0"/>
              <a:t>Income: 45,000 (carries debt</a:t>
            </a:r>
            <a:r>
              <a:rPr lang="en-US" dirty="0" smtClean="0"/>
              <a:t>)</a:t>
            </a:r>
          </a:p>
          <a:p>
            <a:r>
              <a:rPr lang="en-US" dirty="0" smtClean="0"/>
              <a:t>Race: Black</a:t>
            </a:r>
            <a:endParaRPr lang="en-US" dirty="0"/>
          </a:p>
          <a:p>
            <a:pPr lvl="0"/>
            <a:r>
              <a:rPr lang="en-US" dirty="0" smtClean="0"/>
              <a:t>Status: Single</a:t>
            </a:r>
            <a:r>
              <a:rPr lang="en-US" dirty="0"/>
              <a:t>; 3 Children (one with special needs)</a:t>
            </a:r>
          </a:p>
          <a:p>
            <a:pPr lvl="0"/>
            <a:r>
              <a:rPr lang="en-US" dirty="0"/>
              <a:t>Does not have a 4-year college degree </a:t>
            </a:r>
          </a:p>
          <a:p>
            <a:pPr lvl="0"/>
            <a:r>
              <a:rPr lang="en-US" dirty="0"/>
              <a:t>Uses her phone on a regular </a:t>
            </a:r>
            <a:r>
              <a:rPr lang="en-US" dirty="0" smtClean="0"/>
              <a:t>basis; Talks to neighbors often; Not formally engaged in the community</a:t>
            </a:r>
            <a:endParaRPr lang="en-US" dirty="0"/>
          </a:p>
          <a:p>
            <a:pPr lvl="0"/>
            <a:r>
              <a:rPr lang="en-US" dirty="0"/>
              <a:t>Uses public </a:t>
            </a:r>
            <a:r>
              <a:rPr lang="en-US" dirty="0" smtClean="0"/>
              <a:t>transportation  </a:t>
            </a:r>
            <a:endParaRPr lang="en-US" dirty="0"/>
          </a:p>
          <a:p>
            <a:pPr marL="0" lvl="0" indent="0">
              <a:buNone/>
            </a:pPr>
            <a:endParaRPr lang="en-US" b="1" dirty="0" smtClean="0"/>
          </a:p>
        </p:txBody>
      </p:sp>
      <p:sp>
        <p:nvSpPr>
          <p:cNvPr id="9" name="TextBox 8"/>
          <p:cNvSpPr txBox="1"/>
          <p:nvPr/>
        </p:nvSpPr>
        <p:spPr>
          <a:xfrm>
            <a:off x="358833" y="4654397"/>
            <a:ext cx="6873240" cy="2414507"/>
          </a:xfrm>
          <a:prstGeom prst="rect">
            <a:avLst/>
          </a:prstGeom>
          <a:noFill/>
        </p:spPr>
        <p:txBody>
          <a:bodyPr wrap="square" numCol="2" rtlCol="0">
            <a:spAutoFit/>
          </a:bodyPr>
          <a:lstStyle/>
          <a:p>
            <a:pPr lvl="0" defTabSz="1341150">
              <a:lnSpc>
                <a:spcPct val="90000"/>
              </a:lnSpc>
              <a:spcBef>
                <a:spcPts val="1467"/>
              </a:spcBef>
            </a:pPr>
            <a:r>
              <a:rPr lang="en-US" sz="1100" b="1" dirty="0">
                <a:solidFill>
                  <a:srgbClr val="000000">
                    <a:lumMod val="65000"/>
                    <a:lumOff val="35000"/>
                  </a:srgbClr>
                </a:solidFill>
                <a:latin typeface="IBM Plex Sans" charset="0"/>
                <a:ea typeface="IBM Plex Sans" charset="0"/>
                <a:cs typeface="IBM Plex Sans" charset="0"/>
              </a:rPr>
              <a:t>Needs or Values</a:t>
            </a: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Safety and security</a:t>
            </a: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Quality services </a:t>
            </a: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Growth</a:t>
            </a: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Reasons to why</a:t>
            </a:r>
            <a:r>
              <a:rPr lang="mr-IN" sz="1100" dirty="0">
                <a:solidFill>
                  <a:srgbClr val="000000">
                    <a:lumMod val="65000"/>
                    <a:lumOff val="35000"/>
                  </a:srgbClr>
                </a:solidFill>
                <a:latin typeface="IBM Plex Sans" charset="0"/>
                <a:ea typeface="IBM Plex Sans" charset="0"/>
                <a:cs typeface="IBM Plex Sans" charset="0"/>
              </a:rPr>
              <a:t>…</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Awareness</a:t>
            </a:r>
          </a:p>
          <a:p>
            <a:pPr marL="335288" lvl="0" indent="-335288" defTabSz="1341150">
              <a:spcBef>
                <a:spcPts val="1467"/>
              </a:spcBef>
              <a:buFont typeface="Arial" charset="0"/>
              <a:buChar char="•"/>
            </a:pPr>
            <a:r>
              <a:rPr lang="en-US" sz="1100" dirty="0">
                <a:solidFill>
                  <a:srgbClr val="000000">
                    <a:lumMod val="65000"/>
                    <a:lumOff val="35000"/>
                  </a:srgbClr>
                </a:solidFill>
                <a:latin typeface="IBM Plex Sans" charset="0"/>
                <a:ea typeface="IBM Plex Sans" charset="0"/>
                <a:cs typeface="IBM Plex Sans" charset="0"/>
              </a:rPr>
              <a:t>Clean </a:t>
            </a:r>
            <a:r>
              <a:rPr lang="en-US" sz="1100" dirty="0" smtClean="0">
                <a:solidFill>
                  <a:srgbClr val="000000">
                    <a:lumMod val="65000"/>
                    <a:lumOff val="35000"/>
                  </a:srgbClr>
                </a:solidFill>
                <a:latin typeface="IBM Plex Sans" charset="0"/>
                <a:ea typeface="IBM Plex Sans" charset="0"/>
                <a:cs typeface="IBM Plex Sans" charset="0"/>
              </a:rPr>
              <a:t>Neighborhood</a:t>
            </a:r>
          </a:p>
          <a:p>
            <a:pPr marL="335288" lvl="0" indent="-335288" defTabSz="1341150">
              <a:spcBef>
                <a:spcPts val="1467"/>
              </a:spcBef>
              <a:buFont typeface="Arial" charset="0"/>
              <a:buChar char="•"/>
            </a:pP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Night Life</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Convenient transportation</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Responsible city government</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Visible public safety (i.e. Police)</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City beautification projects</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Sensitivity to her children </a:t>
            </a:r>
            <a:endParaRPr lang="en-US" sz="1100" dirty="0">
              <a:solidFill>
                <a:srgbClr val="000000">
                  <a:lumMod val="65000"/>
                  <a:lumOff val="35000"/>
                </a:srgbClr>
              </a:solidFill>
              <a:latin typeface="IBM Plex Sans" charset="0"/>
              <a:ea typeface="IBM Plex Sans" charset="0"/>
              <a:cs typeface="IBM Plex Sans" charset="0"/>
            </a:endParaRPr>
          </a:p>
        </p:txBody>
      </p:sp>
      <p:sp>
        <p:nvSpPr>
          <p:cNvPr id="10" name="Rectangle 9"/>
          <p:cNvSpPr/>
          <p:nvPr/>
        </p:nvSpPr>
        <p:spPr>
          <a:xfrm>
            <a:off x="358833" y="7261508"/>
            <a:ext cx="6873240" cy="2414507"/>
          </a:xfrm>
          <a:prstGeom prst="rect">
            <a:avLst/>
          </a:prstGeom>
        </p:spPr>
        <p:txBody>
          <a:bodyPr wrap="square" numCol="2">
            <a:spAutoFit/>
          </a:bodyPr>
          <a:lstStyle/>
          <a:p>
            <a:pPr lvl="0" defTabSz="1341150">
              <a:lnSpc>
                <a:spcPct val="90000"/>
              </a:lnSpc>
              <a:spcBef>
                <a:spcPts val="1467"/>
              </a:spcBef>
            </a:pPr>
            <a:r>
              <a:rPr lang="en-US" sz="1100" b="1" dirty="0" smtClean="0">
                <a:solidFill>
                  <a:srgbClr val="000000">
                    <a:lumMod val="65000"/>
                    <a:lumOff val="35000"/>
                  </a:srgbClr>
                </a:solidFill>
                <a:latin typeface="IBM Plex Sans" charset="0"/>
                <a:ea typeface="IBM Plex Sans" charset="0"/>
                <a:cs typeface="IBM Plex Sans" charset="0"/>
              </a:rPr>
              <a:t>Pain Points </a:t>
            </a:r>
            <a:endParaRPr lang="en-US" sz="1100" b="1"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Lack of awareness</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Government doesn’t listen</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Too much Crime/ Loitering</a:t>
            </a: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No grocery store</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Low government visibility </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Clean city</a:t>
            </a:r>
          </a:p>
          <a:p>
            <a:pPr marL="335288" lvl="0" indent="-335288" defTabSz="1341150">
              <a:spcBef>
                <a:spcPts val="1467"/>
              </a:spcBef>
              <a:buFont typeface="Arial" charset="0"/>
              <a:buChar char="•"/>
            </a:pPr>
            <a:endParaRPr lang="en-US" sz="1100" dirty="0">
              <a:solidFill>
                <a:srgbClr val="000000">
                  <a:lumMod val="65000"/>
                  <a:lumOff val="35000"/>
                </a:srgbClr>
              </a:solidFill>
              <a:latin typeface="IBM Plex Sans" charset="0"/>
              <a:ea typeface="IBM Plex Sans" charset="0"/>
              <a:cs typeface="IBM Plex Sans" charset="0"/>
            </a:endParaRP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Issues are ignored</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Turn around time for problems is too long </a:t>
            </a:r>
          </a:p>
          <a:p>
            <a:pPr marL="335288" lvl="0" indent="-335288" defTabSz="1341150">
              <a:spcBef>
                <a:spcPts val="1467"/>
              </a:spcBef>
              <a:buFont typeface="Arial" charset="0"/>
              <a:buChar char="•"/>
            </a:pPr>
            <a:r>
              <a:rPr lang="en-US" sz="1100" dirty="0" smtClean="0">
                <a:solidFill>
                  <a:srgbClr val="000000">
                    <a:lumMod val="65000"/>
                    <a:lumOff val="35000"/>
                  </a:srgbClr>
                </a:solidFill>
                <a:latin typeface="IBM Plex Sans" charset="0"/>
                <a:ea typeface="IBM Plex Sans" charset="0"/>
                <a:cs typeface="IBM Plex Sans" charset="0"/>
              </a:rPr>
              <a:t>Lack of understanding technology </a:t>
            </a:r>
            <a:r>
              <a:rPr lang="en-US" sz="1100" dirty="0">
                <a:solidFill>
                  <a:srgbClr val="000000">
                    <a:lumMod val="65000"/>
                    <a:lumOff val="35000"/>
                  </a:srgbClr>
                </a:solidFill>
                <a:latin typeface="IBM Plex Sans" charset="0"/>
                <a:ea typeface="IBM Plex Sans" charset="0"/>
                <a:cs typeface="IBM Plex Sans" charset="0"/>
              </a:rPr>
              <a:t/>
            </a:r>
            <a:br>
              <a:rPr lang="en-US" sz="1100" dirty="0">
                <a:solidFill>
                  <a:srgbClr val="000000">
                    <a:lumMod val="65000"/>
                    <a:lumOff val="35000"/>
                  </a:srgbClr>
                </a:solidFill>
                <a:latin typeface="IBM Plex Sans" charset="0"/>
                <a:ea typeface="IBM Plex Sans" charset="0"/>
                <a:cs typeface="IBM Plex Sans" charset="0"/>
              </a:rPr>
            </a:br>
            <a:endParaRPr lang="en-US" sz="1100" dirty="0">
              <a:solidFill>
                <a:srgbClr val="000000">
                  <a:lumMod val="65000"/>
                  <a:lumOff val="35000"/>
                </a:srgbClr>
              </a:solidFill>
              <a:latin typeface="IBM Plex Sans" charset="0"/>
              <a:ea typeface="IBM Plex Sans" charset="0"/>
              <a:cs typeface="IBM Plex Sans" charset="0"/>
            </a:endParaRPr>
          </a:p>
        </p:txBody>
      </p:sp>
      <p:pic>
        <p:nvPicPr>
          <p:cNvPr id="11" name="Picture 10"/>
          <p:cNvPicPr>
            <a:picLocks noChangeAspect="1"/>
          </p:cNvPicPr>
          <p:nvPr/>
        </p:nvPicPr>
        <p:blipFill>
          <a:blip r:embed="rId3">
            <a:extLst>
              <a:ext uri="{BEBA8EAE-BF5A-486C-A8C5-ECC9F3942E4B}">
                <a14:imgProps xmlns:a14="http://schemas.microsoft.com/office/drawing/2010/main">
                  <a14:imgLayer r:embed="rId4">
                    <a14:imgEffect>
                      <a14:brightnessContrast bright="10000"/>
                    </a14:imgEffect>
                  </a14:imgLayer>
                </a14:imgProps>
              </a:ext>
              <a:ext uri="{28A0092B-C50C-407E-A947-70E740481C1C}">
                <a14:useLocalDpi xmlns:a14="http://schemas.microsoft.com/office/drawing/2010/main" val="0"/>
              </a:ext>
            </a:extLst>
          </a:blip>
          <a:stretch>
            <a:fillRect/>
          </a:stretch>
        </p:blipFill>
        <p:spPr>
          <a:xfrm>
            <a:off x="4872037" y="1493287"/>
            <a:ext cx="2528888" cy="3161110"/>
          </a:xfrm>
          <a:prstGeom prst="rect">
            <a:avLst/>
          </a:prstGeom>
        </p:spPr>
      </p:pic>
    </p:spTree>
    <p:extLst>
      <p:ext uri="{BB962C8B-B14F-4D97-AF65-F5344CB8AC3E}">
        <p14:creationId xmlns:p14="http://schemas.microsoft.com/office/powerpoint/2010/main" val="1885966511"/>
      </p:ext>
    </p:extLst>
  </p:cSld>
  <p:clrMapOvr>
    <a:masterClrMapping/>
  </p:clrMapOvr>
</p:sld>
</file>

<file path=ppt/theme/theme1.xml><?xml version="1.0" encoding="utf-8"?>
<a:theme xmlns:a="http://schemas.openxmlformats.org/drawingml/2006/main" name="Divider">
  <a:themeElements>
    <a:clrScheme name="TSA - Homeland 1">
      <a:dk1>
        <a:srgbClr val="999999"/>
      </a:dk1>
      <a:lt1>
        <a:srgbClr val="CC0033"/>
      </a:lt1>
      <a:dk2>
        <a:srgbClr val="003366"/>
      </a:dk2>
      <a:lt2>
        <a:srgbClr val="339900"/>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FFFF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at Pleasant Playback" id="{99EA6FA8-C1AA-5547-B130-74DE55B5B09A}" vid="{074894DE-F450-2A48-8489-61795B4276D1}"/>
    </a:ext>
  </a:extLst>
</a:theme>
</file>

<file path=ppt/theme/theme2.xml><?xml version="1.0" encoding="utf-8"?>
<a:theme xmlns:a="http://schemas.openxmlformats.org/drawingml/2006/main" name="Main">
  <a:themeElements>
    <a:clrScheme name="TSA - Homeland 1">
      <a:dk1>
        <a:srgbClr val="999999"/>
      </a:dk1>
      <a:lt1>
        <a:srgbClr val="CC0033"/>
      </a:lt1>
      <a:dk2>
        <a:srgbClr val="003366"/>
      </a:dk2>
      <a:lt2>
        <a:srgbClr val="339900"/>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FFFF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at Pleasant Playback" id="{99EA6FA8-C1AA-5547-B130-74DE55B5B09A}" vid="{71B833F2-097F-1B4E-97DE-D8CA0F8A080B}"/>
    </a:ext>
  </a:extLst>
</a:theme>
</file>

<file path=ppt/theme/theme3.xml><?xml version="1.0" encoding="utf-8"?>
<a:theme xmlns:a="http://schemas.openxmlformats.org/drawingml/2006/main" name="1_Main">
  <a:themeElements>
    <a:clrScheme name="TSA - Homeland 1">
      <a:dk1>
        <a:srgbClr val="999999"/>
      </a:dk1>
      <a:lt1>
        <a:srgbClr val="CC0033"/>
      </a:lt1>
      <a:dk2>
        <a:srgbClr val="003366"/>
      </a:dk2>
      <a:lt2>
        <a:srgbClr val="339900"/>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FFFF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at Pleasant Playback" id="{99EA6FA8-C1AA-5547-B130-74DE55B5B09A}" vid="{88992DC9-7702-8149-9112-67CB9B8A0522}"/>
    </a:ext>
  </a:extLst>
</a:theme>
</file>

<file path=ppt/theme/theme4.xml><?xml version="1.0" encoding="utf-8"?>
<a:theme xmlns:a="http://schemas.openxmlformats.org/drawingml/2006/main" name="2_Main">
  <a:themeElements>
    <a:clrScheme name="TSA - Homeland 1">
      <a:dk1>
        <a:srgbClr val="999999"/>
      </a:dk1>
      <a:lt1>
        <a:srgbClr val="CC0033"/>
      </a:lt1>
      <a:dk2>
        <a:srgbClr val="003366"/>
      </a:dk2>
      <a:lt2>
        <a:srgbClr val="339900"/>
      </a:lt2>
      <a:accent1>
        <a:srgbClr val="000000"/>
      </a:accent1>
      <a:accent2>
        <a:srgbClr val="FFFFFF"/>
      </a:accent2>
      <a:accent3>
        <a:srgbClr val="000000"/>
      </a:accent3>
      <a:accent4>
        <a:srgbClr val="FFFFFF"/>
      </a:accent4>
      <a:accent5>
        <a:srgbClr val="000000"/>
      </a:accent5>
      <a:accent6>
        <a:srgbClr val="FFFFFF"/>
      </a:accent6>
      <a:hlink>
        <a:srgbClr val="000000"/>
      </a:hlink>
      <a:folHlink>
        <a:srgbClr val="FFFF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at Pleasant Playback" id="{99EA6FA8-C1AA-5547-B130-74DE55B5B09A}" vid="{74D3C57B-A418-2141-93AD-9D57055CE9E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Seat Pleasant Playback (1)</Template>
  <TotalTime>71</TotalTime>
  <Words>2149</Words>
  <Application>Microsoft Macintosh PowerPoint</Application>
  <PresentationFormat>Custom</PresentationFormat>
  <Paragraphs>563</Paragraphs>
  <Slides>31</Slides>
  <Notes>17</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31</vt:i4>
      </vt:variant>
    </vt:vector>
  </HeadingPairs>
  <TitlesOfParts>
    <vt:vector size="38" baseType="lpstr">
      <vt:lpstr>Calibri</vt:lpstr>
      <vt:lpstr>IBM Plex Sans</vt:lpstr>
      <vt:lpstr>Arial</vt:lpstr>
      <vt:lpstr>Divider</vt:lpstr>
      <vt:lpstr>Main</vt:lpstr>
      <vt:lpstr>1_Main</vt:lpstr>
      <vt:lpstr>2_Main</vt:lpstr>
      <vt:lpstr>City of Seat Pleasant | IBM Design Thinking Workshop</vt:lpstr>
      <vt:lpstr>PowerPoint Presentation</vt:lpstr>
      <vt:lpstr>City of Seat Pleasant </vt:lpstr>
      <vt:lpstr>Problem Statements</vt:lpstr>
      <vt:lpstr>Problem Statement</vt:lpstr>
      <vt:lpstr>Personas</vt:lpstr>
      <vt:lpstr>PowerPoint Presentation</vt:lpstr>
      <vt:lpstr>Persona: Wilma Johnson</vt:lpstr>
      <vt:lpstr>Persona: Ashley M. Paint </vt:lpstr>
      <vt:lpstr>Empathy Mapping</vt:lpstr>
      <vt:lpstr>PowerPoint Presentation</vt:lpstr>
      <vt:lpstr>PowerPoint Presentation</vt:lpstr>
      <vt:lpstr>PowerPoint Presentation</vt:lpstr>
      <vt:lpstr>PowerPoint Presentation</vt:lpstr>
      <vt:lpstr>As-Is Scenarios</vt:lpstr>
      <vt:lpstr>PowerPoint Presentation</vt:lpstr>
      <vt:lpstr>PowerPoint Presentation</vt:lpstr>
      <vt:lpstr>Pain Points, Opportunities &amp; Channels</vt:lpstr>
      <vt:lpstr>PowerPoint Presentation</vt:lpstr>
      <vt:lpstr>PowerPoint Presentation</vt:lpstr>
      <vt:lpstr>PowerPoint Presentation</vt:lpstr>
      <vt:lpstr>Big Ideas</vt:lpstr>
      <vt:lpstr>PowerPoint Presentation</vt:lpstr>
      <vt:lpstr>PowerPoint Presentation</vt:lpstr>
      <vt:lpstr>Big Idea Prioritization Exercise</vt:lpstr>
      <vt:lpstr>PowerPoint Presentation</vt:lpstr>
      <vt:lpstr>PowerPoint Presentation</vt:lpstr>
      <vt:lpstr>Experience-Based Roadmapping</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 of Seat Pleasant | IBM Design Thinking Workshop</dc:title>
  <dc:creator>Alexander Brown</dc:creator>
  <cp:lastModifiedBy>Lauren Doyle</cp:lastModifiedBy>
  <cp:revision>11</cp:revision>
  <cp:lastPrinted>2017-09-11T19:37:33Z</cp:lastPrinted>
  <dcterms:created xsi:type="dcterms:W3CDTF">2018-01-26T14:27:58Z</dcterms:created>
  <dcterms:modified xsi:type="dcterms:W3CDTF">2018-01-26T20:56:46Z</dcterms:modified>
</cp:coreProperties>
</file>

<file path=docProps/thumbnail.jpeg>
</file>